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27" r:id="rId1"/>
  </p:sldMasterIdLst>
  <p:notesMasterIdLst>
    <p:notesMasterId r:id="rId37"/>
  </p:notesMasterIdLst>
  <p:sldIdLst>
    <p:sldId id="256" r:id="rId2"/>
    <p:sldId id="259" r:id="rId3"/>
    <p:sldId id="261" r:id="rId4"/>
    <p:sldId id="257" r:id="rId5"/>
    <p:sldId id="296" r:id="rId6"/>
    <p:sldId id="279" r:id="rId7"/>
    <p:sldId id="270" r:id="rId8"/>
    <p:sldId id="271" r:id="rId9"/>
    <p:sldId id="260" r:id="rId10"/>
    <p:sldId id="265" r:id="rId11"/>
    <p:sldId id="266" r:id="rId12"/>
    <p:sldId id="280" r:id="rId13"/>
    <p:sldId id="267" r:id="rId14"/>
    <p:sldId id="277" r:id="rId15"/>
    <p:sldId id="278" r:id="rId16"/>
    <p:sldId id="274" r:id="rId17"/>
    <p:sldId id="292" r:id="rId18"/>
    <p:sldId id="264" r:id="rId19"/>
    <p:sldId id="273" r:id="rId20"/>
    <p:sldId id="288" r:id="rId21"/>
    <p:sldId id="272" r:id="rId22"/>
    <p:sldId id="289" r:id="rId23"/>
    <p:sldId id="263" r:id="rId24"/>
    <p:sldId id="293" r:id="rId25"/>
    <p:sldId id="297" r:id="rId26"/>
    <p:sldId id="300" r:id="rId27"/>
    <p:sldId id="282" r:id="rId28"/>
    <p:sldId id="275" r:id="rId29"/>
    <p:sldId id="295" r:id="rId30"/>
    <p:sldId id="294" r:id="rId31"/>
    <p:sldId id="298" r:id="rId32"/>
    <p:sldId id="299" r:id="rId33"/>
    <p:sldId id="281" r:id="rId34"/>
    <p:sldId id="283" r:id="rId35"/>
    <p:sldId id="27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A0CC"/>
    <a:srgbClr val="82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4433"/>
    <p:restoredTop sz="94685"/>
  </p:normalViewPr>
  <p:slideViewPr>
    <p:cSldViewPr snapToGrid="0" snapToObjects="1">
      <p:cViewPr>
        <p:scale>
          <a:sx n="70" d="100"/>
          <a:sy n="70" d="100"/>
        </p:scale>
        <p:origin x="144" y="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4E1A3-64A2-4940-B18E-CBEB3056FCAC}" type="datetimeFigureOut">
              <a:rPr lang="es-ES_tradnl" smtClean="0"/>
              <a:t>18/3/19</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3C8E53-CDC8-994F-A5E4-757BA0BA9BB5}" type="slidenum">
              <a:rPr lang="es-ES_tradnl" smtClean="0"/>
              <a:t>‹#›</a:t>
            </a:fld>
            <a:endParaRPr lang="es-ES_tradnl"/>
          </a:p>
        </p:txBody>
      </p:sp>
    </p:spTree>
    <p:extLst>
      <p:ext uri="{BB962C8B-B14F-4D97-AF65-F5344CB8AC3E}">
        <p14:creationId xmlns:p14="http://schemas.microsoft.com/office/powerpoint/2010/main" val="2015159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965FE65-8260-BA4E-B45B-BDC7AF4CFED1}" type="datetime1">
              <a:rPr lang="en-US" smtClean="0"/>
              <a:t>3/18/19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19890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198023-9928-2642-8D48-493496D384B1}" type="datetime1">
              <a:rPr lang="en-US" smtClean="0"/>
              <a:t>3/18/19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580898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20E594-44DD-6F42-9097-4F93B6A430CF}" type="datetime1">
              <a:rPr lang="en-US" smtClean="0"/>
              <a:t>3/18/19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56004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4AABDA-3F8E-E24D-A23A-DBC0BF73F781}" type="datetime1">
              <a:rPr lang="en-US" smtClean="0"/>
              <a:t>3/18/19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054404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6BCA86-2465-524B-B057-694513C924C7}" type="datetime1">
              <a:rPr lang="en-US" smtClean="0"/>
              <a:t>3/18/19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968188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3ACA2A3-BB60-E243-BD8F-0EDAE0B49B08}" type="datetime1">
              <a:rPr lang="en-US" smtClean="0"/>
              <a:t>3/18/19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355120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E870435-8838-7E4E-BCF1-C954210919DD}" type="datetime1">
              <a:rPr lang="en-US" smtClean="0"/>
              <a:t>3/18/19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072691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63F6E6-629B-E04A-8464-D8CE8F9958BE}" type="datetime1">
              <a:rPr lang="en-US" smtClean="0"/>
              <a:t>3/18/19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042620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9B5CA-FCEC-9144-9595-C7AAC7E2EE9D}" type="datetime1">
              <a:rPr lang="en-US" smtClean="0"/>
              <a:t>3/18/19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03224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4F9D04-E382-2345-99EF-241743508C09}" type="datetime1">
              <a:rPr lang="en-US" smtClean="0"/>
              <a:t>3/18/19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53893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01E303-781B-6146-9241-4A540D31BCE6}" type="datetime1">
              <a:rPr lang="en-US" smtClean="0"/>
              <a:t>3/18/19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87551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2A9F6F-7B2C-DB46-8F47-C1A23CDA1314}" type="datetime1">
              <a:rPr lang="en-US" smtClean="0"/>
              <a:t>3/18/19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5213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3F1EF5-5832-9940-8398-C5F1F3C05A2E}" type="datetime1">
              <a:rPr lang="en-US" smtClean="0"/>
              <a:t>3/18/19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83391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DAF04-E5DE-5949-818B-779B22ED4994}" type="datetime1">
              <a:rPr lang="en-US" smtClean="0"/>
              <a:t>3/18/19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363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90851E-EEB7-604A-A1F7-B5D49BAC09C8}" type="datetime1">
              <a:rPr lang="en-US" smtClean="0"/>
              <a:t>3/18/19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55401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6268F5-7A7A-5846-A3D0-5DCD6255E331}" type="datetime1">
              <a:rPr lang="en-US" smtClean="0"/>
              <a:t>3/18/19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82233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83A85D-B4A7-044D-BDE4-446FEB76EC5E}" type="datetime1">
              <a:rPr lang="en-US" smtClean="0"/>
              <a:t>3/18/19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00044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734FB2F-4609-2F47-9F08-5B12C91EE611}" type="datetime1">
              <a:rPr lang="en-US" smtClean="0"/>
              <a:t>3/18/19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341584051"/>
      </p:ext>
    </p:extLst>
  </p:cSld>
  <p:clrMap bg1="dk1" tx1="lt1" bg2="dk2" tx2="lt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A67A-A4E2-A046-A95D-73FD3476E00B}"/>
              </a:ext>
            </a:extLst>
          </p:cNvPr>
          <p:cNvSpPr>
            <a:spLocks noGrp="1"/>
          </p:cNvSpPr>
          <p:nvPr>
            <p:ph type="ctrTitle"/>
          </p:nvPr>
        </p:nvSpPr>
        <p:spPr>
          <a:xfrm>
            <a:off x="1814516" y="1122363"/>
            <a:ext cx="8791575" cy="2387600"/>
          </a:xfrm>
        </p:spPr>
        <p:txBody>
          <a:bodyPr>
            <a:normAutofit/>
          </a:bodyPr>
          <a:lstStyle/>
          <a:p>
            <a:r>
              <a:rPr lang="en-US" sz="4400" dirty="0"/>
              <a:t>Comparison of underlying data structures for distributed ledgers</a:t>
            </a:r>
          </a:p>
        </p:txBody>
      </p:sp>
      <p:sp>
        <p:nvSpPr>
          <p:cNvPr id="3" name="Subtitle 2">
            <a:extLst>
              <a:ext uri="{FF2B5EF4-FFF2-40B4-BE49-F238E27FC236}">
                <a16:creationId xmlns:a16="http://schemas.microsoft.com/office/drawing/2014/main" id="{E50D6C21-9BB0-0A49-AA28-65D84F753E2E}"/>
              </a:ext>
            </a:extLst>
          </p:cNvPr>
          <p:cNvSpPr>
            <a:spLocks noGrp="1"/>
          </p:cNvSpPr>
          <p:nvPr>
            <p:ph type="subTitle" idx="1"/>
          </p:nvPr>
        </p:nvSpPr>
        <p:spPr>
          <a:xfrm>
            <a:off x="1814516" y="3602038"/>
            <a:ext cx="8791575" cy="1655762"/>
          </a:xfrm>
        </p:spPr>
        <p:txBody>
          <a:bodyPr>
            <a:normAutofit/>
          </a:bodyPr>
          <a:lstStyle/>
          <a:p>
            <a:pPr>
              <a:lnSpc>
                <a:spcPct val="100000"/>
              </a:lnSpc>
            </a:pPr>
            <a:r>
              <a:rPr lang="en-US" sz="2400" dirty="0"/>
              <a:t>Sebastian Sanchez Galiano</a:t>
            </a:r>
          </a:p>
          <a:p>
            <a:pPr>
              <a:lnSpc>
                <a:spcPct val="100000"/>
              </a:lnSpc>
            </a:pPr>
            <a:r>
              <a:rPr lang="en-US" sz="2400" dirty="0"/>
              <a:t>Advisor: Nicolas Cardozo</a:t>
            </a:r>
          </a:p>
        </p:txBody>
      </p:sp>
      <p:pic>
        <p:nvPicPr>
          <p:cNvPr id="8" name="Picture 7">
            <a:extLst>
              <a:ext uri="{FF2B5EF4-FFF2-40B4-BE49-F238E27FC236}">
                <a16:creationId xmlns:a16="http://schemas.microsoft.com/office/drawing/2014/main" id="{66EFC25C-02FF-AD46-BD86-1418DEBA79B4}"/>
              </a:ext>
            </a:extLst>
          </p:cNvPr>
          <p:cNvPicPr>
            <a:picLocks noChangeAspect="1"/>
          </p:cNvPicPr>
          <p:nvPr/>
        </p:nvPicPr>
        <p:blipFill>
          <a:blip r:embed="rId2">
            <a:duotone>
              <a:schemeClr val="accent5">
                <a:shade val="45000"/>
                <a:satMod val="135000"/>
              </a:schemeClr>
              <a:prstClr val="white"/>
            </a:duotone>
          </a:blip>
          <a:stretch>
            <a:fillRect/>
          </a:stretch>
        </p:blipFill>
        <p:spPr>
          <a:xfrm>
            <a:off x="1900244" y="4776128"/>
            <a:ext cx="2101850" cy="411823"/>
          </a:xfrm>
          <a:prstGeom prst="rect">
            <a:avLst/>
          </a:prstGeom>
        </p:spPr>
      </p:pic>
    </p:spTree>
    <p:extLst>
      <p:ext uri="{BB962C8B-B14F-4D97-AF65-F5344CB8AC3E}">
        <p14:creationId xmlns:p14="http://schemas.microsoft.com/office/powerpoint/2010/main" val="2887343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504218"/>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1" y="1939770"/>
            <a:ext cx="9905999" cy="3541714"/>
          </a:xfrm>
        </p:spPr>
        <p:txBody>
          <a:bodyPr>
            <a:noAutofit/>
          </a:bodyPr>
          <a:lstStyle/>
          <a:p>
            <a:pPr marL="0" indent="0">
              <a:buNone/>
            </a:pPr>
            <a:r>
              <a:rPr lang="en-US" sz="2600" b="1" dirty="0">
                <a:solidFill>
                  <a:schemeClr val="accent5"/>
                </a:solidFill>
              </a:rPr>
              <a:t>Untangling Blockchain: A Data Processing View of Blockchain Systems</a:t>
            </a:r>
            <a:r>
              <a:rPr lang="en-US" sz="2600" b="1" baseline="30000" dirty="0">
                <a:solidFill>
                  <a:schemeClr val="accent5"/>
                </a:solidFill>
              </a:rPr>
              <a:t>[1]</a:t>
            </a:r>
          </a:p>
          <a:p>
            <a:r>
              <a:rPr lang="en-US" sz="2600" dirty="0"/>
              <a:t>Using BLOCKBENCH, </a:t>
            </a:r>
            <a:r>
              <a:rPr lang="en-US" sz="2600" dirty="0">
                <a:solidFill>
                  <a:schemeClr val="accent5"/>
                </a:solidFill>
              </a:rPr>
              <a:t>they evaluated three major blockchain systems</a:t>
            </a:r>
            <a:r>
              <a:rPr lang="en-US" sz="2600" dirty="0"/>
              <a:t>: Ethereum, Parity y Hyperledger Fabric.</a:t>
            </a:r>
          </a:p>
          <a:p>
            <a:r>
              <a:rPr lang="en-US" sz="2600" dirty="0"/>
              <a:t>Their results demonstrate several </a:t>
            </a:r>
            <a:r>
              <a:rPr lang="en-US" sz="2600" dirty="0">
                <a:solidFill>
                  <a:schemeClr val="accent5"/>
                </a:solidFill>
              </a:rPr>
              <a:t>trade-offs</a:t>
            </a:r>
            <a:r>
              <a:rPr lang="en-US" sz="2600" dirty="0"/>
              <a:t> between design decisions, as well as </a:t>
            </a:r>
            <a:r>
              <a:rPr lang="en-US" sz="2600" dirty="0">
                <a:solidFill>
                  <a:schemeClr val="accent5"/>
                </a:solidFill>
              </a:rPr>
              <a:t>big performance gaps between blockchain and database systems</a:t>
            </a:r>
            <a:r>
              <a:rPr lang="en-US" sz="2600" dirty="0"/>
              <a:t>.</a:t>
            </a:r>
          </a:p>
        </p:txBody>
      </p:sp>
      <p:sp>
        <p:nvSpPr>
          <p:cNvPr id="5" name="Slide Number Placeholder 4">
            <a:extLst>
              <a:ext uri="{FF2B5EF4-FFF2-40B4-BE49-F238E27FC236}">
                <a16:creationId xmlns:a16="http://schemas.microsoft.com/office/drawing/2014/main" id="{D15408F5-9501-9549-953A-FFD4610D75AF}"/>
              </a:ext>
            </a:extLst>
          </p:cNvPr>
          <p:cNvSpPr>
            <a:spLocks noGrp="1"/>
          </p:cNvSpPr>
          <p:nvPr>
            <p:ph type="sldNum" sz="quarter" idx="12"/>
          </p:nvPr>
        </p:nvSpPr>
        <p:spPr/>
        <p:txBody>
          <a:bodyPr/>
          <a:lstStyle/>
          <a:p>
            <a:fld id="{6D22F896-40B5-4ADD-8801-0D06FADFA095}" type="slidenum">
              <a:rPr lang="en-US" smtClean="0"/>
              <a:t>10</a:t>
            </a:fld>
            <a:endParaRPr lang="en-US"/>
          </a:p>
        </p:txBody>
      </p:sp>
      <p:sp>
        <p:nvSpPr>
          <p:cNvPr id="6" name="TextBox 5">
            <a:extLst>
              <a:ext uri="{FF2B5EF4-FFF2-40B4-BE49-F238E27FC236}">
                <a16:creationId xmlns:a16="http://schemas.microsoft.com/office/drawing/2014/main" id="{6F9CD1D8-D9E9-4244-BABE-BDB09C4A45DE}"/>
              </a:ext>
            </a:extLst>
          </p:cNvPr>
          <p:cNvSpPr txBox="1"/>
          <p:nvPr/>
        </p:nvSpPr>
        <p:spPr>
          <a:xfrm>
            <a:off x="1141411" y="6427113"/>
            <a:ext cx="9950535" cy="430887"/>
          </a:xfrm>
          <a:prstGeom prst="rect">
            <a:avLst/>
          </a:prstGeom>
          <a:noFill/>
        </p:spPr>
        <p:txBody>
          <a:bodyPr wrap="square" rtlCol="0">
            <a:spAutoFit/>
          </a:bodyPr>
          <a:lstStyle/>
          <a:p>
            <a:r>
              <a:rPr lang="en-US" sz="1100" dirty="0"/>
              <a:t>[1] T. T. A. </a:t>
            </a:r>
            <a:r>
              <a:rPr lang="en-US" sz="1100" dirty="0" err="1"/>
              <a:t>Dinh</a:t>
            </a:r>
            <a:r>
              <a:rPr lang="en-US" sz="1100" dirty="0"/>
              <a:t>, R. Liu, M. Zhang, G. Chen, B. C. </a:t>
            </a:r>
            <a:r>
              <a:rPr lang="en-US" sz="1100" dirty="0" err="1"/>
              <a:t>Ooi</a:t>
            </a:r>
            <a:r>
              <a:rPr lang="en-US" sz="1100" dirty="0"/>
              <a:t>, and J. Wang, “Untangling Blockchain: A Data Processing View of Blockchain Systems,” </a:t>
            </a:r>
            <a:r>
              <a:rPr lang="en-US" sz="1100" i="1" dirty="0"/>
              <a:t>IEEE Trans. </a:t>
            </a:r>
            <a:r>
              <a:rPr lang="en-US" sz="1100" i="1" dirty="0" err="1"/>
              <a:t>Knowl</a:t>
            </a:r>
            <a:r>
              <a:rPr lang="en-US" sz="1100" i="1" dirty="0"/>
              <a:t>. Data Eng.</a:t>
            </a:r>
            <a:r>
              <a:rPr lang="en-US" sz="1100" dirty="0"/>
              <a:t>, vol. 30, no. 7, pp. 1366–1385, Jul. 2018.</a:t>
            </a:r>
          </a:p>
        </p:txBody>
      </p:sp>
    </p:spTree>
    <p:extLst>
      <p:ext uri="{BB962C8B-B14F-4D97-AF65-F5344CB8AC3E}">
        <p14:creationId xmlns:p14="http://schemas.microsoft.com/office/powerpoint/2010/main" val="678124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6044"/>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691550"/>
            <a:ext cx="9905999" cy="3541714"/>
          </a:xfrm>
        </p:spPr>
        <p:txBody>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p:txBody>
      </p:sp>
      <p:pic>
        <p:nvPicPr>
          <p:cNvPr id="4" name="Picture 3">
            <a:extLst>
              <a:ext uri="{FF2B5EF4-FFF2-40B4-BE49-F238E27FC236}">
                <a16:creationId xmlns:a16="http://schemas.microsoft.com/office/drawing/2014/main" id="{49877312-3543-9C49-8833-6E36A26BDCF9}"/>
              </a:ext>
            </a:extLst>
          </p:cNvPr>
          <p:cNvPicPr>
            <a:picLocks noChangeAspect="1"/>
          </p:cNvPicPr>
          <p:nvPr/>
        </p:nvPicPr>
        <p:blipFill>
          <a:blip r:embed="rId2"/>
          <a:stretch>
            <a:fillRect/>
          </a:stretch>
        </p:blipFill>
        <p:spPr>
          <a:xfrm>
            <a:off x="1175985" y="2512407"/>
            <a:ext cx="4918426" cy="3077611"/>
          </a:xfrm>
          <a:prstGeom prst="rect">
            <a:avLst/>
          </a:prstGeom>
        </p:spPr>
      </p:pic>
      <p:pic>
        <p:nvPicPr>
          <p:cNvPr id="5" name="Picture 4">
            <a:extLst>
              <a:ext uri="{FF2B5EF4-FFF2-40B4-BE49-F238E27FC236}">
                <a16:creationId xmlns:a16="http://schemas.microsoft.com/office/drawing/2014/main" id="{63A91AA1-0B3F-4D4A-A7A2-ECCB81638D6B}"/>
              </a:ext>
            </a:extLst>
          </p:cNvPr>
          <p:cNvPicPr>
            <a:picLocks noChangeAspect="1"/>
          </p:cNvPicPr>
          <p:nvPr/>
        </p:nvPicPr>
        <p:blipFill>
          <a:blip r:embed="rId3"/>
          <a:stretch>
            <a:fillRect/>
          </a:stretch>
        </p:blipFill>
        <p:spPr>
          <a:xfrm>
            <a:off x="6648773" y="2512407"/>
            <a:ext cx="4742482" cy="3107473"/>
          </a:xfrm>
          <a:prstGeom prst="rect">
            <a:avLst/>
          </a:prstGeom>
        </p:spPr>
      </p:pic>
      <p:sp>
        <p:nvSpPr>
          <p:cNvPr id="7" name="Slide Number Placeholder 6">
            <a:extLst>
              <a:ext uri="{FF2B5EF4-FFF2-40B4-BE49-F238E27FC236}">
                <a16:creationId xmlns:a16="http://schemas.microsoft.com/office/drawing/2014/main" id="{6294C8C1-EE0B-6645-B011-449FE28CFD36}"/>
              </a:ext>
            </a:extLst>
          </p:cNvPr>
          <p:cNvSpPr>
            <a:spLocks noGrp="1"/>
          </p:cNvSpPr>
          <p:nvPr>
            <p:ph type="sldNum" sz="quarter" idx="12"/>
          </p:nvPr>
        </p:nvSpPr>
        <p:spPr/>
        <p:txBody>
          <a:bodyPr/>
          <a:lstStyle/>
          <a:p>
            <a:fld id="{6D22F896-40B5-4ADD-8801-0D06FADFA095}" type="slidenum">
              <a:rPr lang="en-US" smtClean="0"/>
              <a:t>11</a:t>
            </a:fld>
            <a:endParaRPr lang="en-US"/>
          </a:p>
        </p:txBody>
      </p:sp>
      <p:sp>
        <p:nvSpPr>
          <p:cNvPr id="8" name="TextBox 7">
            <a:extLst>
              <a:ext uri="{FF2B5EF4-FFF2-40B4-BE49-F238E27FC236}">
                <a16:creationId xmlns:a16="http://schemas.microsoft.com/office/drawing/2014/main" id="{4B05BDCE-CC53-294B-A62A-57467E572695}"/>
              </a:ext>
            </a:extLst>
          </p:cNvPr>
          <p:cNvSpPr txBox="1"/>
          <p:nvPr/>
        </p:nvSpPr>
        <p:spPr>
          <a:xfrm>
            <a:off x="1175985" y="6427113"/>
            <a:ext cx="9950535" cy="430887"/>
          </a:xfrm>
          <a:prstGeom prst="rect">
            <a:avLst/>
          </a:prstGeom>
          <a:noFill/>
        </p:spPr>
        <p:txBody>
          <a:bodyPr wrap="square" rtlCol="0">
            <a:spAutoFit/>
          </a:bodyPr>
          <a:lstStyle/>
          <a:p>
            <a:r>
              <a:rPr lang="en-US" sz="1100" dirty="0"/>
              <a:t>[1] T. T. A. </a:t>
            </a:r>
            <a:r>
              <a:rPr lang="en-US" sz="1100" dirty="0" err="1"/>
              <a:t>Dinh</a:t>
            </a:r>
            <a:r>
              <a:rPr lang="en-US" sz="1100" dirty="0"/>
              <a:t>, R. Liu, M. Zhang, G. Chen, B. C. </a:t>
            </a:r>
            <a:r>
              <a:rPr lang="en-US" sz="1100" dirty="0" err="1"/>
              <a:t>Ooi</a:t>
            </a:r>
            <a:r>
              <a:rPr lang="en-US" sz="1100" dirty="0"/>
              <a:t>, and J. Wang, “Untangling Blockchain: A Data Processing View of Blockchain Systems,” </a:t>
            </a:r>
            <a:r>
              <a:rPr lang="en-US" sz="1100" i="1" dirty="0"/>
              <a:t>IEEE Trans. </a:t>
            </a:r>
            <a:r>
              <a:rPr lang="en-US" sz="1100" i="1" dirty="0" err="1"/>
              <a:t>Knowl</a:t>
            </a:r>
            <a:r>
              <a:rPr lang="en-US" sz="1100" i="1" dirty="0"/>
              <a:t>. Data Eng.</a:t>
            </a:r>
            <a:r>
              <a:rPr lang="en-US" sz="1100" dirty="0"/>
              <a:t>, vol. 30, no. 7, pp. 1366–1385, Jul. 2018.</a:t>
            </a:r>
          </a:p>
        </p:txBody>
      </p:sp>
    </p:spTree>
    <p:extLst>
      <p:ext uri="{BB962C8B-B14F-4D97-AF65-F5344CB8AC3E}">
        <p14:creationId xmlns:p14="http://schemas.microsoft.com/office/powerpoint/2010/main" val="235949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CBE42-2146-2B40-93D8-23447D8542EA}"/>
              </a:ext>
            </a:extLst>
          </p:cNvPr>
          <p:cNvSpPr>
            <a:spLocks noGrp="1"/>
          </p:cNvSpPr>
          <p:nvPr>
            <p:ph type="title"/>
          </p:nvPr>
        </p:nvSpPr>
        <p:spPr>
          <a:xfrm>
            <a:off x="1141413" y="435638"/>
            <a:ext cx="9905998" cy="1478570"/>
          </a:xfrm>
        </p:spPr>
        <p:txBody>
          <a:bodyPr/>
          <a:lstStyle/>
          <a:p>
            <a:r>
              <a:rPr lang="en-US" dirty="0">
                <a:solidFill>
                  <a:schemeClr val="tx2"/>
                </a:solidFill>
              </a:rPr>
              <a:t>Distributed Ledgers</a:t>
            </a:r>
          </a:p>
        </p:txBody>
      </p:sp>
      <p:sp>
        <p:nvSpPr>
          <p:cNvPr id="3" name="Content Placeholder 2">
            <a:extLst>
              <a:ext uri="{FF2B5EF4-FFF2-40B4-BE49-F238E27FC236}">
                <a16:creationId xmlns:a16="http://schemas.microsoft.com/office/drawing/2014/main" id="{EAE7C9CA-8B91-BE4A-93CA-0564B961F057}"/>
              </a:ext>
            </a:extLst>
          </p:cNvPr>
          <p:cNvSpPr>
            <a:spLocks noGrp="1"/>
          </p:cNvSpPr>
          <p:nvPr>
            <p:ph idx="1"/>
          </p:nvPr>
        </p:nvSpPr>
        <p:spPr>
          <a:xfrm>
            <a:off x="1141413" y="2066607"/>
            <a:ext cx="5651274" cy="3541714"/>
          </a:xfrm>
        </p:spPr>
        <p:txBody>
          <a:bodyPr>
            <a:normAutofit fontScale="92500"/>
          </a:bodyPr>
          <a:lstStyle/>
          <a:p>
            <a:r>
              <a:rPr lang="en-US" dirty="0"/>
              <a:t>A </a:t>
            </a:r>
            <a:r>
              <a:rPr lang="en-US" i="1" dirty="0">
                <a:solidFill>
                  <a:schemeClr val="accent5"/>
                </a:solidFill>
              </a:rPr>
              <a:t>ledger</a:t>
            </a:r>
            <a:r>
              <a:rPr lang="en-US" dirty="0"/>
              <a:t> is a </a:t>
            </a:r>
            <a:r>
              <a:rPr lang="en-US" dirty="0">
                <a:solidFill>
                  <a:schemeClr val="accent5"/>
                </a:solidFill>
              </a:rPr>
              <a:t>data structure that consists of an ordered list of transactions</a:t>
            </a:r>
            <a:r>
              <a:rPr lang="en-US" dirty="0"/>
              <a:t>.</a:t>
            </a:r>
          </a:p>
          <a:p>
            <a:r>
              <a:rPr lang="en-US" dirty="0"/>
              <a:t>A </a:t>
            </a:r>
            <a:r>
              <a:rPr lang="en-US" i="1" dirty="0">
                <a:solidFill>
                  <a:schemeClr val="accent5"/>
                </a:solidFill>
              </a:rPr>
              <a:t>distributed ledger</a:t>
            </a:r>
            <a:r>
              <a:rPr lang="en-US" baseline="30000" dirty="0">
                <a:solidFill>
                  <a:schemeClr val="accent5"/>
                </a:solidFill>
              </a:rPr>
              <a:t>[1]</a:t>
            </a:r>
            <a:r>
              <a:rPr lang="en-US" i="1" dirty="0">
                <a:solidFill>
                  <a:schemeClr val="accent5"/>
                </a:solidFill>
              </a:rPr>
              <a:t> </a:t>
            </a:r>
            <a:r>
              <a:rPr lang="en-US" dirty="0"/>
              <a:t>is a </a:t>
            </a:r>
            <a:r>
              <a:rPr lang="en-US" dirty="0">
                <a:solidFill>
                  <a:schemeClr val="accent5"/>
                </a:solidFill>
              </a:rPr>
              <a:t>consensus of replicated, shared, and synchronized digital data</a:t>
            </a:r>
            <a:r>
              <a:rPr lang="en-US" dirty="0"/>
              <a:t> where there is no central administrator or centralized data storage.</a:t>
            </a:r>
          </a:p>
          <a:p>
            <a:r>
              <a:rPr lang="en-US" dirty="0"/>
              <a:t>Distributed ledgers </a:t>
            </a:r>
            <a:r>
              <a:rPr lang="en-US" dirty="0">
                <a:solidFill>
                  <a:schemeClr val="accent5"/>
                </a:solidFill>
              </a:rPr>
              <a:t>make use of data structures to store the transactions</a:t>
            </a:r>
            <a:r>
              <a:rPr lang="en-US" dirty="0"/>
              <a:t>.  </a:t>
            </a:r>
          </a:p>
        </p:txBody>
      </p:sp>
      <p:sp>
        <p:nvSpPr>
          <p:cNvPr id="4" name="Slide Number Placeholder 3">
            <a:extLst>
              <a:ext uri="{FF2B5EF4-FFF2-40B4-BE49-F238E27FC236}">
                <a16:creationId xmlns:a16="http://schemas.microsoft.com/office/drawing/2014/main" id="{E3134637-5A85-A047-B77F-4CAC68EBB3D9}"/>
              </a:ext>
            </a:extLst>
          </p:cNvPr>
          <p:cNvSpPr>
            <a:spLocks noGrp="1"/>
          </p:cNvSpPr>
          <p:nvPr>
            <p:ph type="sldNum" sz="quarter" idx="12"/>
          </p:nvPr>
        </p:nvSpPr>
        <p:spPr/>
        <p:txBody>
          <a:bodyPr/>
          <a:lstStyle/>
          <a:p>
            <a:fld id="{6D22F896-40B5-4ADD-8801-0D06FADFA095}" type="slidenum">
              <a:rPr lang="en-US" smtClean="0"/>
              <a:t>12</a:t>
            </a:fld>
            <a:endParaRPr lang="en-US"/>
          </a:p>
        </p:txBody>
      </p:sp>
      <p:sp>
        <p:nvSpPr>
          <p:cNvPr id="5" name="TextBox 4">
            <a:extLst>
              <a:ext uri="{FF2B5EF4-FFF2-40B4-BE49-F238E27FC236}">
                <a16:creationId xmlns:a16="http://schemas.microsoft.com/office/drawing/2014/main" id="{A29480CD-C1D7-7244-A79D-8EACBD44B137}"/>
              </a:ext>
            </a:extLst>
          </p:cNvPr>
          <p:cNvSpPr txBox="1"/>
          <p:nvPr/>
        </p:nvSpPr>
        <p:spPr>
          <a:xfrm>
            <a:off x="1141413" y="6468085"/>
            <a:ext cx="6340197" cy="261610"/>
          </a:xfrm>
          <a:prstGeom prst="rect">
            <a:avLst/>
          </a:prstGeom>
          <a:noFill/>
        </p:spPr>
        <p:txBody>
          <a:bodyPr wrap="none" rtlCol="0">
            <a:spAutoFit/>
          </a:bodyPr>
          <a:lstStyle/>
          <a:p>
            <a:r>
              <a:rPr lang="en-US" sz="1100" dirty="0"/>
              <a:t>[1] UK Government - Office for Science, “Distributed Ledger Technology: beyond block chain,” London, 2016. </a:t>
            </a:r>
          </a:p>
        </p:txBody>
      </p:sp>
      <p:pic>
        <p:nvPicPr>
          <p:cNvPr id="6" name="Picture 5">
            <a:extLst>
              <a:ext uri="{FF2B5EF4-FFF2-40B4-BE49-F238E27FC236}">
                <a16:creationId xmlns:a16="http://schemas.microsoft.com/office/drawing/2014/main" id="{D44710CA-125B-5E4D-8EBB-1F14E26BAF25}"/>
              </a:ext>
            </a:extLst>
          </p:cNvPr>
          <p:cNvPicPr>
            <a:picLocks noChangeAspect="1"/>
          </p:cNvPicPr>
          <p:nvPr/>
        </p:nvPicPr>
        <p:blipFill>
          <a:blip r:embed="rId2"/>
          <a:stretch>
            <a:fillRect/>
          </a:stretch>
        </p:blipFill>
        <p:spPr>
          <a:xfrm>
            <a:off x="7237410" y="2091226"/>
            <a:ext cx="3810000" cy="3213100"/>
          </a:xfrm>
          <a:prstGeom prst="rect">
            <a:avLst/>
          </a:prstGeom>
        </p:spPr>
      </p:pic>
    </p:spTree>
    <p:extLst>
      <p:ext uri="{BB962C8B-B14F-4D97-AF65-F5344CB8AC3E}">
        <p14:creationId xmlns:p14="http://schemas.microsoft.com/office/powerpoint/2010/main" val="482718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Data Structure implementations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543051"/>
            <a:ext cx="6802437" cy="4262438"/>
          </a:xfrm>
        </p:spPr>
        <p:txBody>
          <a:bodyPr>
            <a:normAutofit fontScale="92500" lnSpcReduction="20000"/>
          </a:bodyPr>
          <a:lstStyle/>
          <a:p>
            <a:pPr marL="0" indent="0">
              <a:buNone/>
            </a:pPr>
            <a:r>
              <a:rPr lang="en-US" b="1" dirty="0">
                <a:solidFill>
                  <a:schemeClr val="accent5"/>
                </a:solidFill>
              </a:rPr>
              <a:t>Programing Language</a:t>
            </a:r>
          </a:p>
          <a:p>
            <a:pPr marL="0" indent="0">
              <a:buNone/>
            </a:pPr>
            <a:endParaRPr lang="en-US" b="1" dirty="0">
              <a:solidFill>
                <a:schemeClr val="accent5"/>
              </a:solidFill>
            </a:endParaRPr>
          </a:p>
          <a:p>
            <a:pPr marL="0" indent="0">
              <a:buNone/>
            </a:pPr>
            <a:endParaRPr lang="en-US" i="1" dirty="0"/>
          </a:p>
          <a:p>
            <a:r>
              <a:rPr lang="en-US" dirty="0"/>
              <a:t>Created by Google in 2009.</a:t>
            </a:r>
          </a:p>
          <a:p>
            <a:r>
              <a:rPr lang="en-US" dirty="0"/>
              <a:t>Selected because its </a:t>
            </a:r>
            <a:r>
              <a:rPr lang="en-US" dirty="0">
                <a:solidFill>
                  <a:schemeClr val="accent5"/>
                </a:solidFill>
              </a:rPr>
              <a:t>concurrency mechanisms make it easy to write programs that get the most out of multicore and networked machines.</a:t>
            </a:r>
          </a:p>
          <a:p>
            <a:pPr lvl="1"/>
            <a:r>
              <a:rPr lang="en-US" sz="2400" dirty="0">
                <a:solidFill>
                  <a:schemeClr val="accent5"/>
                </a:solidFill>
              </a:rPr>
              <a:t>Goroutines</a:t>
            </a:r>
            <a:r>
              <a:rPr lang="en-US" sz="2400" baseline="30000" dirty="0">
                <a:solidFill>
                  <a:schemeClr val="accent5"/>
                </a:solidFill>
              </a:rPr>
              <a:t>[1]</a:t>
            </a:r>
            <a:r>
              <a:rPr lang="en-US" sz="2400" dirty="0">
                <a:solidFill>
                  <a:schemeClr val="accent5"/>
                </a:solidFill>
              </a:rPr>
              <a:t>:</a:t>
            </a:r>
            <a:r>
              <a:rPr lang="en-US" sz="2400" dirty="0"/>
              <a:t> functions or methods that run concurrently with other functions or methods. </a:t>
            </a:r>
          </a:p>
          <a:p>
            <a:pPr lvl="1"/>
            <a:r>
              <a:rPr lang="en-US" sz="2400" dirty="0">
                <a:solidFill>
                  <a:schemeClr val="accent5"/>
                </a:solidFill>
              </a:rPr>
              <a:t>Channels</a:t>
            </a:r>
            <a:r>
              <a:rPr lang="en-US" sz="2400" baseline="30000" dirty="0">
                <a:solidFill>
                  <a:schemeClr val="accent5"/>
                </a:solidFill>
              </a:rPr>
              <a:t>[2]</a:t>
            </a:r>
            <a:r>
              <a:rPr lang="en-US" sz="2400" dirty="0">
                <a:solidFill>
                  <a:schemeClr val="accent5"/>
                </a:solidFill>
              </a:rPr>
              <a:t>:</a:t>
            </a:r>
            <a:r>
              <a:rPr lang="en-US" sz="2400" dirty="0"/>
              <a:t> goroutines communicate using channels.</a:t>
            </a:r>
            <a:endParaRPr lang="en-US" sz="2400" dirty="0">
              <a:solidFill>
                <a:schemeClr val="accent5"/>
              </a:solidFill>
            </a:endParaRPr>
          </a:p>
        </p:txBody>
      </p:sp>
      <p:pic>
        <p:nvPicPr>
          <p:cNvPr id="4" name="Picture 3">
            <a:extLst>
              <a:ext uri="{FF2B5EF4-FFF2-40B4-BE49-F238E27FC236}">
                <a16:creationId xmlns:a16="http://schemas.microsoft.com/office/drawing/2014/main" id="{A1110CC8-D44E-6447-BBD3-608B037C87E4}"/>
              </a:ext>
            </a:extLst>
          </p:cNvPr>
          <p:cNvPicPr>
            <a:picLocks noChangeAspect="1"/>
          </p:cNvPicPr>
          <p:nvPr/>
        </p:nvPicPr>
        <p:blipFill>
          <a:blip r:embed="rId2"/>
          <a:stretch>
            <a:fillRect/>
          </a:stretch>
        </p:blipFill>
        <p:spPr>
          <a:xfrm>
            <a:off x="8157995" y="2144208"/>
            <a:ext cx="2530308" cy="2530308"/>
          </a:xfrm>
          <a:prstGeom prst="rect">
            <a:avLst/>
          </a:prstGeom>
        </p:spPr>
      </p:pic>
      <p:pic>
        <p:nvPicPr>
          <p:cNvPr id="6" name="Picture 5">
            <a:extLst>
              <a:ext uri="{FF2B5EF4-FFF2-40B4-BE49-F238E27FC236}">
                <a16:creationId xmlns:a16="http://schemas.microsoft.com/office/drawing/2014/main" id="{038BD08E-B8D9-D945-863D-90F58C2C7BBA}"/>
              </a:ext>
            </a:extLst>
          </p:cNvPr>
          <p:cNvPicPr>
            <a:picLocks noChangeAspect="1"/>
          </p:cNvPicPr>
          <p:nvPr/>
        </p:nvPicPr>
        <p:blipFill>
          <a:blip r:embed="rId3">
            <a:duotone>
              <a:prstClr val="black"/>
              <a:schemeClr val="accent5">
                <a:tint val="45000"/>
                <a:satMod val="400000"/>
              </a:schemeClr>
            </a:duotone>
          </a:blip>
          <a:stretch>
            <a:fillRect/>
          </a:stretch>
        </p:blipFill>
        <p:spPr>
          <a:xfrm>
            <a:off x="1141411" y="2144208"/>
            <a:ext cx="1371485" cy="516593"/>
          </a:xfrm>
          <a:prstGeom prst="rect">
            <a:avLst/>
          </a:prstGeom>
        </p:spPr>
      </p:pic>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13</a:t>
            </a:fld>
            <a:endParaRPr lang="en-US"/>
          </a:p>
        </p:txBody>
      </p:sp>
      <p:sp>
        <p:nvSpPr>
          <p:cNvPr id="7" name="TextBox 6">
            <a:extLst>
              <a:ext uri="{FF2B5EF4-FFF2-40B4-BE49-F238E27FC236}">
                <a16:creationId xmlns:a16="http://schemas.microsoft.com/office/drawing/2014/main" id="{9C82294E-F645-A94B-B592-A5C4EC922F6D}"/>
              </a:ext>
            </a:extLst>
          </p:cNvPr>
          <p:cNvSpPr txBox="1"/>
          <p:nvPr/>
        </p:nvSpPr>
        <p:spPr>
          <a:xfrm>
            <a:off x="1141411" y="6452664"/>
            <a:ext cx="5367175" cy="430887"/>
          </a:xfrm>
          <a:prstGeom prst="rect">
            <a:avLst/>
          </a:prstGeom>
          <a:noFill/>
        </p:spPr>
        <p:txBody>
          <a:bodyPr wrap="none" rtlCol="0">
            <a:spAutoFit/>
          </a:bodyPr>
          <a:lstStyle/>
          <a:p>
            <a:r>
              <a:rPr lang="en-US" sz="1100" dirty="0"/>
              <a:t>[1] “A Tour of Go - Goroutines.” [Online]. Available: https://</a:t>
            </a:r>
            <a:r>
              <a:rPr lang="en-US" sz="1100" dirty="0" err="1"/>
              <a:t>tour.golang.org</a:t>
            </a:r>
            <a:r>
              <a:rPr lang="en-US" sz="1100" dirty="0"/>
              <a:t>/concurrency/1.</a:t>
            </a:r>
          </a:p>
          <a:p>
            <a:r>
              <a:rPr lang="en-US" sz="1100" dirty="0"/>
              <a:t>[2] “A Tour of Go - Channels.” [Online]. Available: https://</a:t>
            </a:r>
            <a:r>
              <a:rPr lang="en-US" sz="1100" dirty="0" err="1"/>
              <a:t>tour.golang.org</a:t>
            </a:r>
            <a:r>
              <a:rPr lang="en-US" sz="1100" dirty="0"/>
              <a:t>/concurrency/2.</a:t>
            </a:r>
          </a:p>
        </p:txBody>
      </p:sp>
    </p:spTree>
    <p:extLst>
      <p:ext uri="{BB962C8B-B14F-4D97-AF65-F5344CB8AC3E}">
        <p14:creationId xmlns:p14="http://schemas.microsoft.com/office/powerpoint/2010/main" val="1034346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543051"/>
            <a:ext cx="5367173" cy="4262438"/>
          </a:xfrm>
        </p:spPr>
        <p:txBody>
          <a:bodyPr>
            <a:normAutofit fontScale="92500"/>
          </a:bodyPr>
          <a:lstStyle/>
          <a:p>
            <a:pPr marL="0" indent="0">
              <a:buNone/>
            </a:pPr>
            <a:r>
              <a:rPr lang="en-US" b="1" dirty="0">
                <a:solidFill>
                  <a:schemeClr val="accent5"/>
                </a:solidFill>
              </a:rPr>
              <a:t>Goroutines</a:t>
            </a:r>
            <a:r>
              <a:rPr lang="en-US" b="1" baseline="30000" dirty="0">
                <a:solidFill>
                  <a:schemeClr val="accent5"/>
                </a:solidFill>
              </a:rPr>
              <a:t>[1]</a:t>
            </a:r>
          </a:p>
          <a:p>
            <a:pPr marL="0" indent="0" algn="just">
              <a:spcAft>
                <a:spcPts val="600"/>
              </a:spcAft>
              <a:buNone/>
            </a:pPr>
            <a:r>
              <a:rPr lang="en-US" dirty="0">
                <a:ea typeface="MS Mincho" panose="02020609040205080304" pitchFamily="49" charset="-128"/>
                <a:cs typeface="Times New Roman" panose="02020603050405020304" pitchFamily="18" charset="0"/>
              </a:rPr>
              <a:t>Language abstraction</a:t>
            </a:r>
            <a:r>
              <a:rPr lang="en-US" dirty="0">
                <a:latin typeface="Courier New" panose="02070309020205020404" pitchFamily="49" charset="0"/>
                <a:ea typeface="MS Mincho" panose="02020609040205080304" pitchFamily="49" charset="-128"/>
                <a:cs typeface="Times New Roman" panose="02020603050405020304" pitchFamily="18" charset="0"/>
              </a:rPr>
              <a:t> </a:t>
            </a:r>
            <a:r>
              <a:rPr lang="en-US" dirty="0">
                <a:solidFill>
                  <a:schemeClr val="tx2"/>
                </a:solidFill>
                <a:latin typeface="Courier New" panose="02070309020205020404" pitchFamily="49" charset="0"/>
                <a:ea typeface="MS Mincho" panose="02020609040205080304" pitchFamily="49" charset="-128"/>
                <a:cs typeface="Times New Roman" panose="02020603050405020304" pitchFamily="18" charset="0"/>
              </a:rPr>
              <a:t>go f(x, y, z) </a:t>
            </a:r>
            <a:r>
              <a:rPr lang="en-US" dirty="0"/>
              <a:t>starts a new goroutine running </a:t>
            </a:r>
            <a:r>
              <a:rPr lang="en-US" dirty="0">
                <a:solidFill>
                  <a:schemeClr val="tx2"/>
                </a:solidFill>
                <a:latin typeface="Courier New" panose="02070309020205020404" pitchFamily="49" charset="0"/>
                <a:ea typeface="MS Mincho" panose="02020609040205080304" pitchFamily="49" charset="-128"/>
                <a:cs typeface="Times New Roman" panose="02020603050405020304" pitchFamily="18" charset="0"/>
              </a:rPr>
              <a:t>f(x, y, z)</a:t>
            </a:r>
          </a:p>
          <a:p>
            <a:pPr marL="0" indent="0" algn="just">
              <a:spcAft>
                <a:spcPts val="600"/>
              </a:spcAft>
              <a:buNone/>
            </a:pPr>
            <a:endParaRPr lang="en-US" sz="1100" b="1" dirty="0">
              <a:solidFill>
                <a:schemeClr val="tx2"/>
              </a:solidFill>
            </a:endParaRPr>
          </a:p>
          <a:p>
            <a:r>
              <a:rPr lang="en-US" dirty="0"/>
              <a:t>The evaluation of </a:t>
            </a:r>
            <a:r>
              <a:rPr lang="en-US" dirty="0">
                <a:solidFill>
                  <a:schemeClr val="tx2"/>
                </a:solidFill>
                <a:latin typeface="Courier New" panose="02070309020205020404" pitchFamily="49" charset="0"/>
                <a:cs typeface="Courier New" panose="02070309020205020404" pitchFamily="49" charset="0"/>
              </a:rPr>
              <a:t>f</a:t>
            </a:r>
            <a:r>
              <a:rPr lang="en-US" dirty="0"/>
              <a:t>, </a:t>
            </a:r>
            <a:r>
              <a:rPr lang="en-US" dirty="0">
                <a:solidFill>
                  <a:schemeClr val="tx2"/>
                </a:solidFill>
                <a:latin typeface="Courier New" panose="02070309020205020404" pitchFamily="49" charset="0"/>
                <a:cs typeface="Courier New" panose="02070309020205020404" pitchFamily="49" charset="0"/>
              </a:rPr>
              <a:t>x</a:t>
            </a:r>
            <a:r>
              <a:rPr lang="en-US" dirty="0"/>
              <a:t>, </a:t>
            </a:r>
            <a:r>
              <a:rPr lang="en-US" dirty="0">
                <a:solidFill>
                  <a:schemeClr val="tx2"/>
                </a:solidFill>
                <a:latin typeface="Courier New" panose="02070309020205020404" pitchFamily="49" charset="0"/>
                <a:cs typeface="Courier New" panose="02070309020205020404" pitchFamily="49" charset="0"/>
              </a:rPr>
              <a:t>y</a:t>
            </a:r>
            <a:r>
              <a:rPr lang="en-US" dirty="0"/>
              <a:t>, and </a:t>
            </a:r>
            <a:r>
              <a:rPr lang="en-US" dirty="0">
                <a:solidFill>
                  <a:schemeClr val="tx2"/>
                </a:solidFill>
                <a:latin typeface="Courier New" panose="02070309020205020404" pitchFamily="49" charset="0"/>
                <a:cs typeface="Courier New" panose="02070309020205020404" pitchFamily="49" charset="0"/>
              </a:rPr>
              <a:t>z</a:t>
            </a:r>
            <a:r>
              <a:rPr lang="en-US" dirty="0"/>
              <a:t> happens in the currently executing goroutine (the one calling the go abstraction).</a:t>
            </a:r>
          </a:p>
          <a:p>
            <a:r>
              <a:rPr lang="en-US" dirty="0"/>
              <a:t>The execution of </a:t>
            </a:r>
            <a:r>
              <a:rPr lang="en-US" dirty="0">
                <a:solidFill>
                  <a:schemeClr val="tx2"/>
                </a:solidFill>
                <a:latin typeface="Courier New" panose="02070309020205020404" pitchFamily="49" charset="0"/>
                <a:cs typeface="Courier New" panose="02070309020205020404" pitchFamily="49" charset="0"/>
              </a:rPr>
              <a:t>f</a:t>
            </a:r>
            <a:r>
              <a:rPr lang="en-US" dirty="0"/>
              <a:t> happens in the new goroutine.</a:t>
            </a:r>
          </a:p>
          <a:p>
            <a:pPr marL="0" indent="0">
              <a:buNone/>
            </a:pPr>
            <a:endParaRPr lang="en-US"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14</a:t>
            </a:fld>
            <a:endParaRPr lang="en-US"/>
          </a:p>
        </p:txBody>
      </p:sp>
      <p:sp>
        <p:nvSpPr>
          <p:cNvPr id="7" name="TextBox 6">
            <a:extLst>
              <a:ext uri="{FF2B5EF4-FFF2-40B4-BE49-F238E27FC236}">
                <a16:creationId xmlns:a16="http://schemas.microsoft.com/office/drawing/2014/main" id="{9C82294E-F645-A94B-B592-A5C4EC922F6D}"/>
              </a:ext>
            </a:extLst>
          </p:cNvPr>
          <p:cNvSpPr txBox="1"/>
          <p:nvPr/>
        </p:nvSpPr>
        <p:spPr>
          <a:xfrm>
            <a:off x="1141411" y="6452664"/>
            <a:ext cx="5367175" cy="261610"/>
          </a:xfrm>
          <a:prstGeom prst="rect">
            <a:avLst/>
          </a:prstGeom>
          <a:noFill/>
        </p:spPr>
        <p:txBody>
          <a:bodyPr wrap="none" rtlCol="0">
            <a:spAutoFit/>
          </a:bodyPr>
          <a:lstStyle/>
          <a:p>
            <a:r>
              <a:rPr lang="en-US" sz="1100" dirty="0"/>
              <a:t>[1] “A Tour of Go - Goroutines.” [Online]. Available: https://</a:t>
            </a:r>
            <a:r>
              <a:rPr lang="en-US" sz="1100" dirty="0" err="1"/>
              <a:t>tour.golang.org</a:t>
            </a:r>
            <a:r>
              <a:rPr lang="en-US" sz="1100" dirty="0"/>
              <a:t>/concurrency/1.</a:t>
            </a:r>
          </a:p>
        </p:txBody>
      </p:sp>
      <p:sp>
        <p:nvSpPr>
          <p:cNvPr id="12" name="Content Placeholder 2">
            <a:extLst>
              <a:ext uri="{FF2B5EF4-FFF2-40B4-BE49-F238E27FC236}">
                <a16:creationId xmlns:a16="http://schemas.microsoft.com/office/drawing/2014/main" id="{A65FBBDB-9015-FA4D-8F3E-6875E527E0F1}"/>
              </a:ext>
            </a:extLst>
          </p:cNvPr>
          <p:cNvSpPr txBox="1">
            <a:spLocks/>
          </p:cNvSpPr>
          <p:nvPr/>
        </p:nvSpPr>
        <p:spPr>
          <a:xfrm>
            <a:off x="6508586" y="1543051"/>
            <a:ext cx="4954588" cy="42624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b="1">
              <a:solidFill>
                <a:schemeClr val="accent5"/>
              </a:solidFill>
            </a:endParaRPr>
          </a:p>
        </p:txBody>
      </p:sp>
      <p:pic>
        <p:nvPicPr>
          <p:cNvPr id="9" name="Picture 8" descr="A close up of text on a white background&#13;&#10;&#13;&#10;Description automatically generated">
            <a:extLst>
              <a:ext uri="{FF2B5EF4-FFF2-40B4-BE49-F238E27FC236}">
                <a16:creationId xmlns:a16="http://schemas.microsoft.com/office/drawing/2014/main" id="{C7188890-1EC0-5A45-B9AE-FCBCD9B43308}"/>
              </a:ext>
            </a:extLst>
          </p:cNvPr>
          <p:cNvPicPr>
            <a:picLocks noChangeAspect="1"/>
          </p:cNvPicPr>
          <p:nvPr/>
        </p:nvPicPr>
        <p:blipFill>
          <a:blip r:embed="rId2"/>
          <a:stretch>
            <a:fillRect/>
          </a:stretch>
        </p:blipFill>
        <p:spPr>
          <a:xfrm>
            <a:off x="7258265" y="1479554"/>
            <a:ext cx="3403600" cy="2171700"/>
          </a:xfrm>
          <a:prstGeom prst="rect">
            <a:avLst/>
          </a:prstGeom>
        </p:spPr>
      </p:pic>
      <p:pic>
        <p:nvPicPr>
          <p:cNvPr id="11" name="Picture 10" descr="A screenshot of a cell phone&#13;&#10;&#13;&#10;Description automatically generated">
            <a:extLst>
              <a:ext uri="{FF2B5EF4-FFF2-40B4-BE49-F238E27FC236}">
                <a16:creationId xmlns:a16="http://schemas.microsoft.com/office/drawing/2014/main" id="{84A6615A-960F-F54D-BC36-6129BC84F868}"/>
              </a:ext>
            </a:extLst>
          </p:cNvPr>
          <p:cNvPicPr>
            <a:picLocks noChangeAspect="1"/>
          </p:cNvPicPr>
          <p:nvPr/>
        </p:nvPicPr>
        <p:blipFill>
          <a:blip r:embed="rId3"/>
          <a:stretch>
            <a:fillRect/>
          </a:stretch>
        </p:blipFill>
        <p:spPr>
          <a:xfrm>
            <a:off x="8154030" y="3714751"/>
            <a:ext cx="1663700" cy="2628900"/>
          </a:xfrm>
          <a:prstGeom prst="rect">
            <a:avLst/>
          </a:prstGeom>
        </p:spPr>
      </p:pic>
    </p:spTree>
    <p:extLst>
      <p:ext uri="{BB962C8B-B14F-4D97-AF65-F5344CB8AC3E}">
        <p14:creationId xmlns:p14="http://schemas.microsoft.com/office/powerpoint/2010/main" val="3248154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3" y="1543051"/>
            <a:ext cx="4951410" cy="4262438"/>
          </a:xfrm>
        </p:spPr>
        <p:txBody>
          <a:bodyPr>
            <a:normAutofit fontScale="77500" lnSpcReduction="20000"/>
          </a:bodyPr>
          <a:lstStyle/>
          <a:p>
            <a:pPr marL="0" indent="0">
              <a:buNone/>
            </a:pPr>
            <a:r>
              <a:rPr lang="en-US" b="1" noProof="1">
                <a:solidFill>
                  <a:schemeClr val="accent5"/>
                </a:solidFill>
              </a:rPr>
              <a:t>Channels</a:t>
            </a:r>
            <a:r>
              <a:rPr lang="en-US" b="1" baseline="30000" noProof="1">
                <a:solidFill>
                  <a:schemeClr val="accent5"/>
                </a:solidFill>
              </a:rPr>
              <a:t>[1]</a:t>
            </a:r>
          </a:p>
          <a:p>
            <a:r>
              <a:rPr lang="en-US" noProof="1"/>
              <a:t>send and receive values with the channel operator: </a:t>
            </a:r>
            <a:r>
              <a:rPr lang="en-US" noProof="1">
                <a:solidFill>
                  <a:schemeClr val="tx2"/>
                </a:solidFill>
                <a:latin typeface="Courier New" panose="02070309020205020404" pitchFamily="49" charset="0"/>
                <a:cs typeface="Courier New" panose="02070309020205020404" pitchFamily="49" charset="0"/>
              </a:rPr>
              <a:t>&lt;-</a:t>
            </a:r>
          </a:p>
          <a:p>
            <a:pPr marL="0" indent="0">
              <a:buNone/>
            </a:pPr>
            <a:endParaRPr lang="en-US" b="1" noProof="1">
              <a:solidFill>
                <a:schemeClr val="tx2"/>
              </a:solidFill>
            </a:endParaRPr>
          </a:p>
          <a:p>
            <a:pPr marL="0" indent="0">
              <a:buNone/>
            </a:pPr>
            <a:r>
              <a:rPr lang="en-US" sz="1600" noProof="1">
                <a:latin typeface="Courier New" panose="02070309020205020404" pitchFamily="49" charset="0"/>
                <a:ea typeface="MS Mincho" panose="02020609040205080304" pitchFamily="49" charset="-128"/>
                <a:cs typeface="Times New Roman" panose="02020603050405020304" pitchFamily="18" charset="0"/>
              </a:rPr>
              <a:t>//create a channel</a:t>
            </a:r>
          </a:p>
          <a:p>
            <a:pPr marL="0" indent="0">
              <a:buNone/>
            </a:pPr>
            <a:r>
              <a:rPr lang="en-US" sz="1600" noProof="1">
                <a:solidFill>
                  <a:schemeClr val="tx2"/>
                </a:solidFill>
                <a:latin typeface="Courier New" panose="02070309020205020404" pitchFamily="49" charset="0"/>
                <a:ea typeface="MS Mincho" panose="02020609040205080304" pitchFamily="49" charset="-128"/>
                <a:cs typeface="Times New Roman" panose="02020603050405020304" pitchFamily="18" charset="0"/>
              </a:rPr>
              <a:t>ch := make(chan int)</a:t>
            </a:r>
          </a:p>
          <a:p>
            <a:pPr marL="0" indent="0">
              <a:buNone/>
            </a:pPr>
            <a:endParaRPr lang="en-US" sz="1600" noProof="1">
              <a:latin typeface="Courier New" panose="02070309020205020404" pitchFamily="49" charset="0"/>
              <a:ea typeface="MS Mincho" panose="02020609040205080304" pitchFamily="49" charset="-128"/>
              <a:cs typeface="Times New Roman" panose="02020603050405020304" pitchFamily="18" charset="0"/>
            </a:endParaRPr>
          </a:p>
          <a:p>
            <a:pPr marL="0" indent="0">
              <a:buNone/>
            </a:pPr>
            <a:r>
              <a:rPr lang="en-US" sz="1600" noProof="1">
                <a:latin typeface="Courier New" panose="02070309020205020404" pitchFamily="49" charset="0"/>
                <a:ea typeface="MS Mincho" panose="02020609040205080304" pitchFamily="49" charset="-128"/>
                <a:cs typeface="Times New Roman" panose="02020603050405020304" pitchFamily="18" charset="0"/>
              </a:rPr>
              <a:t>// Send v to channel ch</a:t>
            </a:r>
          </a:p>
          <a:p>
            <a:pPr marL="0" indent="0">
              <a:buNone/>
            </a:pPr>
            <a:r>
              <a:rPr lang="en-US" sz="1600" noProof="1">
                <a:solidFill>
                  <a:schemeClr val="tx2"/>
                </a:solidFill>
                <a:latin typeface="Courier New" panose="02070309020205020404" pitchFamily="49" charset="0"/>
                <a:ea typeface="MS Mincho" panose="02020609040205080304" pitchFamily="49" charset="-128"/>
                <a:cs typeface="Times New Roman" panose="02020603050405020304" pitchFamily="18" charset="0"/>
              </a:rPr>
              <a:t>ch &lt;- v</a:t>
            </a:r>
          </a:p>
          <a:p>
            <a:pPr marL="0" indent="0">
              <a:buNone/>
            </a:pPr>
            <a:endParaRPr lang="en-US" sz="1600" noProof="1">
              <a:latin typeface="Courier New" panose="02070309020205020404" pitchFamily="49" charset="0"/>
              <a:ea typeface="MS Mincho" panose="02020609040205080304" pitchFamily="49" charset="-128"/>
              <a:cs typeface="Times New Roman" panose="02020603050405020304" pitchFamily="18" charset="0"/>
            </a:endParaRPr>
          </a:p>
          <a:p>
            <a:pPr marL="0" indent="0">
              <a:buNone/>
            </a:pPr>
            <a:r>
              <a:rPr lang="en-US" sz="1600" noProof="1">
                <a:latin typeface="Courier New" panose="02070309020205020404" pitchFamily="49" charset="0"/>
                <a:ea typeface="MS Mincho" panose="02020609040205080304" pitchFamily="49" charset="-128"/>
                <a:cs typeface="Times New Roman" panose="02020603050405020304" pitchFamily="18" charset="0"/>
              </a:rPr>
              <a:t>// Receive from ch, and assign value to v</a:t>
            </a:r>
            <a:endParaRPr lang="en-US" noProof="1"/>
          </a:p>
          <a:p>
            <a:pPr marL="0" indent="0">
              <a:buNone/>
            </a:pPr>
            <a:r>
              <a:rPr lang="en-US" sz="1500" noProof="1">
                <a:solidFill>
                  <a:schemeClr val="tx2"/>
                </a:solidFill>
                <a:latin typeface="Courier New" panose="02070309020205020404" pitchFamily="49" charset="0"/>
                <a:ea typeface="MS Mincho" panose="02020609040205080304" pitchFamily="49" charset="-128"/>
                <a:cs typeface="Times New Roman" panose="02020603050405020304" pitchFamily="18" charset="0"/>
              </a:rPr>
              <a:t>v := &lt;-ch</a:t>
            </a:r>
            <a:endParaRPr lang="en-US" sz="1500" b="1" noProof="1">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15</a:t>
            </a:fld>
            <a:endParaRPr lang="en-US"/>
          </a:p>
        </p:txBody>
      </p:sp>
      <p:sp>
        <p:nvSpPr>
          <p:cNvPr id="7" name="TextBox 6">
            <a:extLst>
              <a:ext uri="{FF2B5EF4-FFF2-40B4-BE49-F238E27FC236}">
                <a16:creationId xmlns:a16="http://schemas.microsoft.com/office/drawing/2014/main" id="{9C82294E-F645-A94B-B592-A5C4EC922F6D}"/>
              </a:ext>
            </a:extLst>
          </p:cNvPr>
          <p:cNvSpPr txBox="1"/>
          <p:nvPr/>
        </p:nvSpPr>
        <p:spPr>
          <a:xfrm>
            <a:off x="1141411" y="6452664"/>
            <a:ext cx="5336717" cy="261610"/>
          </a:xfrm>
          <a:prstGeom prst="rect">
            <a:avLst/>
          </a:prstGeom>
          <a:noFill/>
        </p:spPr>
        <p:txBody>
          <a:bodyPr wrap="none" rtlCol="0">
            <a:spAutoFit/>
          </a:bodyPr>
          <a:lstStyle/>
          <a:p>
            <a:r>
              <a:rPr lang="en-US" sz="1100" dirty="0"/>
              <a:t>[1] “A Tour of Go - Channels.” [Online]. Available: https://</a:t>
            </a:r>
            <a:r>
              <a:rPr lang="en-US" sz="1100" dirty="0" err="1"/>
              <a:t>tour.golang.org</a:t>
            </a:r>
            <a:r>
              <a:rPr lang="en-US" sz="1100" dirty="0"/>
              <a:t>/concurrency/2.</a:t>
            </a:r>
          </a:p>
        </p:txBody>
      </p:sp>
      <p:sp>
        <p:nvSpPr>
          <p:cNvPr id="12" name="Content Placeholder 2">
            <a:extLst>
              <a:ext uri="{FF2B5EF4-FFF2-40B4-BE49-F238E27FC236}">
                <a16:creationId xmlns:a16="http://schemas.microsoft.com/office/drawing/2014/main" id="{A65FBBDB-9015-FA4D-8F3E-6875E527E0F1}"/>
              </a:ext>
            </a:extLst>
          </p:cNvPr>
          <p:cNvSpPr txBox="1">
            <a:spLocks/>
          </p:cNvSpPr>
          <p:nvPr/>
        </p:nvSpPr>
        <p:spPr>
          <a:xfrm>
            <a:off x="6508586" y="1543051"/>
            <a:ext cx="4954588" cy="42624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b="1">
              <a:solidFill>
                <a:schemeClr val="accent5"/>
              </a:solidFill>
            </a:endParaRPr>
          </a:p>
        </p:txBody>
      </p:sp>
      <p:pic>
        <p:nvPicPr>
          <p:cNvPr id="4" name="Picture 3">
            <a:extLst>
              <a:ext uri="{FF2B5EF4-FFF2-40B4-BE49-F238E27FC236}">
                <a16:creationId xmlns:a16="http://schemas.microsoft.com/office/drawing/2014/main" id="{E9035A75-299A-9E4E-9B8A-0B22822648FA}"/>
              </a:ext>
            </a:extLst>
          </p:cNvPr>
          <p:cNvPicPr>
            <a:picLocks noChangeAspect="1"/>
          </p:cNvPicPr>
          <p:nvPr/>
        </p:nvPicPr>
        <p:blipFill>
          <a:blip r:embed="rId2"/>
          <a:stretch>
            <a:fillRect/>
          </a:stretch>
        </p:blipFill>
        <p:spPr>
          <a:xfrm>
            <a:off x="7029612" y="1780654"/>
            <a:ext cx="3246709" cy="3596213"/>
          </a:xfrm>
          <a:prstGeom prst="rect">
            <a:avLst/>
          </a:prstGeom>
        </p:spPr>
      </p:pic>
      <p:pic>
        <p:nvPicPr>
          <p:cNvPr id="6" name="Picture 5">
            <a:extLst>
              <a:ext uri="{FF2B5EF4-FFF2-40B4-BE49-F238E27FC236}">
                <a16:creationId xmlns:a16="http://schemas.microsoft.com/office/drawing/2014/main" id="{97597F7D-B12D-E34E-9356-26F83471F354}"/>
              </a:ext>
            </a:extLst>
          </p:cNvPr>
          <p:cNvPicPr>
            <a:picLocks noChangeAspect="1"/>
          </p:cNvPicPr>
          <p:nvPr/>
        </p:nvPicPr>
        <p:blipFill rotWithShape="1">
          <a:blip r:embed="rId3"/>
          <a:srcRect t="28822" r="81088" b="31064"/>
          <a:stretch/>
        </p:blipFill>
        <p:spPr>
          <a:xfrm>
            <a:off x="8014177" y="5543879"/>
            <a:ext cx="1277578" cy="261610"/>
          </a:xfrm>
          <a:prstGeom prst="rect">
            <a:avLst/>
          </a:prstGeom>
        </p:spPr>
      </p:pic>
      <p:sp>
        <p:nvSpPr>
          <p:cNvPr id="8" name="Rounded Rectangle 7">
            <a:extLst>
              <a:ext uri="{FF2B5EF4-FFF2-40B4-BE49-F238E27FC236}">
                <a16:creationId xmlns:a16="http://schemas.microsoft.com/office/drawing/2014/main" id="{6040F6B7-8166-934C-B232-500860F65A6E}"/>
              </a:ext>
            </a:extLst>
          </p:cNvPr>
          <p:cNvSpPr/>
          <p:nvPr/>
        </p:nvSpPr>
        <p:spPr>
          <a:xfrm>
            <a:off x="1141411" y="2823411"/>
            <a:ext cx="4008105" cy="2982078"/>
          </a:xfrm>
          <a:prstGeom prst="roundRect">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98252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Data structure implementations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943099"/>
            <a:ext cx="6802437" cy="3862389"/>
          </a:xfrm>
        </p:spPr>
        <p:txBody>
          <a:bodyPr>
            <a:normAutofit/>
          </a:bodyPr>
          <a:lstStyle/>
          <a:p>
            <a:pPr marL="0" indent="0">
              <a:buNone/>
            </a:pPr>
            <a:r>
              <a:rPr lang="en-US" b="1" dirty="0">
                <a:solidFill>
                  <a:schemeClr val="accent5"/>
                </a:solidFill>
              </a:rPr>
              <a:t>Coding the Data Structures</a:t>
            </a:r>
          </a:p>
          <a:p>
            <a:pPr marL="0" indent="0">
              <a:buNone/>
            </a:pPr>
            <a:r>
              <a:rPr lang="en-US" dirty="0"/>
              <a:t>Code has to be written in way that enables the gathering of information to </a:t>
            </a:r>
            <a:r>
              <a:rPr lang="en-US" dirty="0">
                <a:solidFill>
                  <a:schemeClr val="accent5"/>
                </a:solidFill>
              </a:rPr>
              <a:t>compare them with respect to the three key metrics</a:t>
            </a:r>
            <a:r>
              <a:rPr lang="en-US" dirty="0"/>
              <a:t>.</a:t>
            </a: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16</a:t>
            </a:fld>
            <a:endParaRPr lang="en-US"/>
          </a:p>
        </p:txBody>
      </p:sp>
      <p:pic>
        <p:nvPicPr>
          <p:cNvPr id="11" name="Picture 10">
            <a:extLst>
              <a:ext uri="{FF2B5EF4-FFF2-40B4-BE49-F238E27FC236}">
                <a16:creationId xmlns:a16="http://schemas.microsoft.com/office/drawing/2014/main" id="{07E6B48C-8712-EA42-BFDC-4323CE544F16}"/>
              </a:ext>
            </a:extLst>
          </p:cNvPr>
          <p:cNvPicPr>
            <a:picLocks noChangeAspect="1"/>
          </p:cNvPicPr>
          <p:nvPr/>
        </p:nvPicPr>
        <p:blipFill>
          <a:blip r:embed="rId2"/>
          <a:stretch>
            <a:fillRect/>
          </a:stretch>
        </p:blipFill>
        <p:spPr>
          <a:xfrm>
            <a:off x="8146089" y="2278039"/>
            <a:ext cx="3288460" cy="2301922"/>
          </a:xfrm>
          <a:prstGeom prst="rect">
            <a:avLst/>
          </a:prstGeom>
        </p:spPr>
      </p:pic>
    </p:spTree>
    <p:extLst>
      <p:ext uri="{BB962C8B-B14F-4D97-AF65-F5344CB8AC3E}">
        <p14:creationId xmlns:p14="http://schemas.microsoft.com/office/powerpoint/2010/main" val="1353806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3E5A53-442D-774F-877E-CE4E31EF1FFE}"/>
              </a:ext>
            </a:extLst>
          </p:cNvPr>
          <p:cNvSpPr txBox="1">
            <a:spLocks/>
          </p:cNvSpPr>
          <p:nvPr/>
        </p:nvSpPr>
        <p:spPr>
          <a:xfrm>
            <a:off x="6608618" y="1652617"/>
            <a:ext cx="4710546" cy="47293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When a node runs the Go program it </a:t>
            </a:r>
            <a:r>
              <a:rPr lang="en-US" dirty="0">
                <a:solidFill>
                  <a:schemeClr val="accent5"/>
                </a:solidFill>
              </a:rPr>
              <a:t>acts as a peer to which other nodes can connect</a:t>
            </a:r>
            <a:r>
              <a:rPr lang="en-US" dirty="0"/>
              <a:t>.</a:t>
            </a:r>
          </a:p>
          <a:p>
            <a:pPr marL="0" indent="0">
              <a:buNone/>
            </a:pPr>
            <a:endParaRPr lang="en-US" b="1" dirty="0">
              <a:solidFill>
                <a:schemeClr val="accent5"/>
              </a:solidFill>
            </a:endParaRPr>
          </a:p>
          <a:p>
            <a:pPr marL="0" indent="0">
              <a:buFont typeface="Arial" panose="020B0604020202020204" pitchFamily="34" charset="0"/>
              <a:buNone/>
            </a:pPr>
            <a:r>
              <a:rPr lang="en-US" b="1" dirty="0"/>
              <a:t>Important functions:</a:t>
            </a:r>
          </a:p>
          <a:p>
            <a:pPr lvl="1"/>
            <a:r>
              <a:rPr lang="en-US" sz="1900" i="1" dirty="0">
                <a:solidFill>
                  <a:schemeClr val="tx2"/>
                </a:solidFill>
              </a:rPr>
              <a:t>Broadcast</a:t>
            </a:r>
          </a:p>
          <a:p>
            <a:pPr lvl="1"/>
            <a:r>
              <a:rPr lang="en-US" sz="1900" i="1" dirty="0">
                <a:solidFill>
                  <a:schemeClr val="tx2"/>
                </a:solidFill>
              </a:rPr>
              <a:t>Tell (Unicast)</a:t>
            </a:r>
          </a:p>
        </p:txBody>
      </p:sp>
      <p:sp>
        <p:nvSpPr>
          <p:cNvPr id="2" name="Title 1">
            <a:extLst>
              <a:ext uri="{FF2B5EF4-FFF2-40B4-BE49-F238E27FC236}">
                <a16:creationId xmlns:a16="http://schemas.microsoft.com/office/drawing/2014/main" id="{B0313DB2-BFDF-B246-9DAC-371666FBAB5B}"/>
              </a:ext>
            </a:extLst>
          </p:cNvPr>
          <p:cNvSpPr>
            <a:spLocks noGrp="1"/>
          </p:cNvSpPr>
          <p:nvPr>
            <p:ph type="title"/>
          </p:nvPr>
        </p:nvSpPr>
        <p:spPr>
          <a:xfrm>
            <a:off x="1141413" y="300564"/>
            <a:ext cx="9905998" cy="1478570"/>
          </a:xfrm>
        </p:spPr>
        <p:txBody>
          <a:bodyPr/>
          <a:lstStyle/>
          <a:p>
            <a:r>
              <a:rPr lang="en-US" dirty="0">
                <a:solidFill>
                  <a:schemeClr val="tx2"/>
                </a:solidFill>
              </a:rPr>
              <a:t>P2p </a:t>
            </a:r>
            <a:r>
              <a:rPr lang="en-US" dirty="0">
                <a:solidFill>
                  <a:srgbClr val="82FFFF"/>
                </a:solidFill>
              </a:rPr>
              <a:t>Code</a:t>
            </a:r>
          </a:p>
        </p:txBody>
      </p:sp>
      <p:sp>
        <p:nvSpPr>
          <p:cNvPr id="3" name="Content Placeholder 2">
            <a:extLst>
              <a:ext uri="{FF2B5EF4-FFF2-40B4-BE49-F238E27FC236}">
                <a16:creationId xmlns:a16="http://schemas.microsoft.com/office/drawing/2014/main" id="{F8A5856E-42DD-FF46-975E-102BAEDD4AD6}"/>
              </a:ext>
            </a:extLst>
          </p:cNvPr>
          <p:cNvSpPr>
            <a:spLocks noGrp="1"/>
          </p:cNvSpPr>
          <p:nvPr>
            <p:ph idx="1"/>
          </p:nvPr>
        </p:nvSpPr>
        <p:spPr>
          <a:xfrm>
            <a:off x="1141412" y="1580118"/>
            <a:ext cx="4843752" cy="4729350"/>
          </a:xfrm>
        </p:spPr>
        <p:txBody>
          <a:bodyPr>
            <a:normAutofit/>
          </a:bodyPr>
          <a:lstStyle/>
          <a:p>
            <a:pPr marL="0" indent="0">
              <a:buNone/>
            </a:pPr>
            <a:r>
              <a:rPr lang="en-US" dirty="0"/>
              <a:t>Code needs to allow nodes in the network to </a:t>
            </a:r>
            <a:r>
              <a:rPr lang="en-US" dirty="0">
                <a:solidFill>
                  <a:schemeClr val="accent5"/>
                </a:solidFill>
              </a:rPr>
              <a:t>communicate with each other without the need for a central server</a:t>
            </a:r>
            <a:r>
              <a:rPr lang="en-US" dirty="0"/>
              <a:t>. </a:t>
            </a:r>
          </a:p>
          <a:p>
            <a:pPr marL="0" indent="0">
              <a:buNone/>
            </a:pPr>
            <a:endParaRPr lang="en-US" dirty="0"/>
          </a:p>
          <a:p>
            <a:pPr marL="0" indent="0">
              <a:buNone/>
            </a:pPr>
            <a:r>
              <a:rPr lang="en-US" dirty="0"/>
              <a:t>Solution: </a:t>
            </a:r>
            <a:r>
              <a:rPr lang="en-US" dirty="0">
                <a:solidFill>
                  <a:srgbClr val="63A0CC"/>
                </a:solidFill>
              </a:rPr>
              <a:t>Noise</a:t>
            </a:r>
          </a:p>
          <a:p>
            <a:pPr marL="0" indent="0">
              <a:buNone/>
            </a:pPr>
            <a:r>
              <a:rPr lang="en-US" dirty="0"/>
              <a:t>Networking stack for decentralized protocols written in Go.</a:t>
            </a:r>
          </a:p>
          <a:p>
            <a:pPr marL="0" indent="0">
              <a:buNone/>
            </a:pPr>
            <a:endParaRPr lang="en-US" sz="1500" dirty="0"/>
          </a:p>
          <a:p>
            <a:pPr marL="0" indent="0">
              <a:buNone/>
            </a:pPr>
            <a:endParaRPr lang="en-US" dirty="0"/>
          </a:p>
          <a:p>
            <a:endParaRPr lang="en-US" i="1" dirty="0">
              <a:solidFill>
                <a:schemeClr val="tx2"/>
              </a:solidFill>
            </a:endParaRPr>
          </a:p>
        </p:txBody>
      </p:sp>
      <p:sp>
        <p:nvSpPr>
          <p:cNvPr id="4" name="Slide Number Placeholder 3">
            <a:extLst>
              <a:ext uri="{FF2B5EF4-FFF2-40B4-BE49-F238E27FC236}">
                <a16:creationId xmlns:a16="http://schemas.microsoft.com/office/drawing/2014/main" id="{281A5704-E8CB-1240-A515-14FD56F6B178}"/>
              </a:ext>
            </a:extLst>
          </p:cNvPr>
          <p:cNvSpPr>
            <a:spLocks noGrp="1"/>
          </p:cNvSpPr>
          <p:nvPr>
            <p:ph type="sldNum" sz="quarter" idx="12"/>
          </p:nvPr>
        </p:nvSpPr>
        <p:spPr>
          <a:xfrm>
            <a:off x="10276321" y="6050233"/>
            <a:ext cx="771089" cy="365125"/>
          </a:xfrm>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2835522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9915"/>
            <a:ext cx="9905998" cy="1478570"/>
          </a:xfrm>
        </p:spPr>
        <p:txBody>
          <a:bodyPr/>
          <a:lstStyle/>
          <a:p>
            <a:r>
              <a:rPr lang="en-US" dirty="0">
                <a:solidFill>
                  <a:schemeClr val="tx2"/>
                </a:solidFill>
              </a:rPr>
              <a:t>Underlying Data Structures for Distributed Ledgers</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867771"/>
            <a:ext cx="9905997" cy="3541714"/>
          </a:xfrm>
        </p:spPr>
        <p:txBody>
          <a:bodyPr>
            <a:noAutofit/>
          </a:bodyPr>
          <a:lstStyle/>
          <a:p>
            <a:pPr marL="0" indent="0">
              <a:buNone/>
            </a:pPr>
            <a:r>
              <a:rPr lang="en-US" sz="2800" b="1" dirty="0">
                <a:solidFill>
                  <a:schemeClr val="accent5"/>
                </a:solidFill>
              </a:rPr>
              <a:t>The Blockchain</a:t>
            </a:r>
            <a:r>
              <a:rPr lang="en-US" sz="2800" b="1" baseline="30000" dirty="0">
                <a:solidFill>
                  <a:schemeClr val="accent5"/>
                </a:solidFill>
              </a:rPr>
              <a:t>[1]</a:t>
            </a:r>
          </a:p>
          <a:p>
            <a:r>
              <a:rPr lang="en-US" sz="2800" dirty="0"/>
              <a:t>Satoshi Nakamoto set the </a:t>
            </a:r>
            <a:r>
              <a:rPr lang="en-US" sz="2800" dirty="0">
                <a:solidFill>
                  <a:schemeClr val="accent5"/>
                </a:solidFill>
              </a:rPr>
              <a:t>Bitcoin blockchain</a:t>
            </a:r>
            <a:r>
              <a:rPr lang="en-US" sz="2800" dirty="0"/>
              <a:t> into motion in 2009.</a:t>
            </a:r>
          </a:p>
          <a:p>
            <a:r>
              <a:rPr lang="en-US" sz="2800" dirty="0"/>
              <a:t>He introduced the concept of a </a:t>
            </a:r>
            <a:r>
              <a:rPr lang="en-US" sz="2800" dirty="0">
                <a:solidFill>
                  <a:schemeClr val="accent5"/>
                </a:solidFill>
              </a:rPr>
              <a:t>proof of work-based blockchain to allow for agreement on the order of transactions</a:t>
            </a:r>
            <a:r>
              <a:rPr lang="en-US" sz="2800" dirty="0"/>
              <a:t>.</a:t>
            </a:r>
          </a:p>
          <a:p>
            <a:r>
              <a:rPr lang="en-US" sz="2800" dirty="0"/>
              <a:t>This was the </a:t>
            </a:r>
            <a:r>
              <a:rPr lang="en-US" sz="2800" dirty="0">
                <a:solidFill>
                  <a:schemeClr val="accent5"/>
                </a:solidFill>
              </a:rPr>
              <a:t>first credible solution to the double-spending problem</a:t>
            </a:r>
            <a:r>
              <a:rPr lang="en-US" sz="2800" dirty="0"/>
              <a:t>.</a:t>
            </a: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18</a:t>
            </a:fld>
            <a:endParaRPr lang="en-US"/>
          </a:p>
        </p:txBody>
      </p:sp>
      <p:sp>
        <p:nvSpPr>
          <p:cNvPr id="5" name="TextBox 4">
            <a:extLst>
              <a:ext uri="{FF2B5EF4-FFF2-40B4-BE49-F238E27FC236}">
                <a16:creationId xmlns:a16="http://schemas.microsoft.com/office/drawing/2014/main" id="{0AC6CE81-AE57-CA48-A2B9-C18FB60CE2AF}"/>
              </a:ext>
            </a:extLst>
          </p:cNvPr>
          <p:cNvSpPr txBox="1"/>
          <p:nvPr/>
        </p:nvSpPr>
        <p:spPr>
          <a:xfrm>
            <a:off x="1141413" y="6468085"/>
            <a:ext cx="4196983" cy="261610"/>
          </a:xfrm>
          <a:prstGeom prst="rect">
            <a:avLst/>
          </a:prstGeom>
          <a:noFill/>
        </p:spPr>
        <p:txBody>
          <a:bodyPr wrap="none" rtlCol="0">
            <a:spAutoFit/>
          </a:bodyPr>
          <a:lstStyle/>
          <a:p>
            <a:r>
              <a:rPr lang="en-US" sz="1100" dirty="0"/>
              <a:t>[1] S. Nakamoto, “Bitcoin: A peer-to-peer electronic cash system.” 2009.</a:t>
            </a:r>
          </a:p>
        </p:txBody>
      </p:sp>
    </p:spTree>
    <p:extLst>
      <p:ext uri="{BB962C8B-B14F-4D97-AF65-F5344CB8AC3E}">
        <p14:creationId xmlns:p14="http://schemas.microsoft.com/office/powerpoint/2010/main" val="2676701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3" y="1649404"/>
            <a:ext cx="6037310" cy="4410202"/>
          </a:xfrm>
        </p:spPr>
        <p:txBody>
          <a:bodyPr>
            <a:noAutofit/>
          </a:bodyPr>
          <a:lstStyle/>
          <a:p>
            <a:pPr marL="0" indent="0">
              <a:buNone/>
            </a:pPr>
            <a:r>
              <a:rPr lang="en-US" sz="2000" b="1" dirty="0">
                <a:solidFill>
                  <a:schemeClr val="accent5"/>
                </a:solidFill>
              </a:rPr>
              <a:t>The Blockchain</a:t>
            </a:r>
            <a:r>
              <a:rPr lang="en-US" sz="2000" b="1" baseline="30000" dirty="0">
                <a:solidFill>
                  <a:schemeClr val="accent5"/>
                </a:solidFill>
              </a:rPr>
              <a:t>[1]</a:t>
            </a:r>
          </a:p>
          <a:p>
            <a:r>
              <a:rPr lang="en-US" sz="2000" dirty="0"/>
              <a:t>The blockchain is an </a:t>
            </a:r>
            <a:r>
              <a:rPr lang="en-US" sz="2000" dirty="0">
                <a:solidFill>
                  <a:schemeClr val="accent5"/>
                </a:solidFill>
              </a:rPr>
              <a:t>ordered list of blocks</a:t>
            </a:r>
            <a:r>
              <a:rPr lang="en-US" sz="2000" dirty="0"/>
              <a:t>, where each block contains a list of transactions.</a:t>
            </a:r>
          </a:p>
          <a:p>
            <a:r>
              <a:rPr lang="en-US" sz="2000" dirty="0"/>
              <a:t>Each block in the blockchain is “chained” back to the previous block by containing a </a:t>
            </a:r>
            <a:r>
              <a:rPr lang="en-US" sz="2000" dirty="0">
                <a:solidFill>
                  <a:schemeClr val="accent5"/>
                </a:solidFill>
              </a:rPr>
              <a:t>hash of the previous block</a:t>
            </a:r>
            <a:r>
              <a:rPr lang="en-US" sz="2000" dirty="0"/>
              <a:t>.</a:t>
            </a:r>
          </a:p>
          <a:p>
            <a:r>
              <a:rPr lang="en-US" sz="2000" dirty="0"/>
              <a:t>A transaction is </a:t>
            </a:r>
            <a:r>
              <a:rPr lang="en-US" sz="2000" dirty="0">
                <a:solidFill>
                  <a:schemeClr val="accent5"/>
                </a:solidFill>
              </a:rPr>
              <a:t>signed by its initiator</a:t>
            </a:r>
            <a:r>
              <a:rPr lang="en-US" sz="2000" dirty="0"/>
              <a:t> to authorize the expenditure of their money and, if it is valid, it is </a:t>
            </a:r>
            <a:r>
              <a:rPr lang="en-US" sz="2000" dirty="0">
                <a:solidFill>
                  <a:schemeClr val="accent5"/>
                </a:solidFill>
              </a:rPr>
              <a:t>propagated to all the peers</a:t>
            </a:r>
            <a:r>
              <a:rPr lang="en-US" sz="2000" dirty="0"/>
              <a:t> until the transaction reaches all nodes in the network.</a:t>
            </a:r>
          </a:p>
          <a:p>
            <a:endParaRPr lang="en-US" sz="2000" dirty="0"/>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19</a:t>
            </a:fld>
            <a:endParaRPr lang="en-US"/>
          </a:p>
        </p:txBody>
      </p:sp>
      <p:pic>
        <p:nvPicPr>
          <p:cNvPr id="5" name="Picture 4">
            <a:extLst>
              <a:ext uri="{FF2B5EF4-FFF2-40B4-BE49-F238E27FC236}">
                <a16:creationId xmlns:a16="http://schemas.microsoft.com/office/drawing/2014/main" id="{FC48CED9-FF3A-4949-805A-8899DCC108E9}"/>
              </a:ext>
            </a:extLst>
          </p:cNvPr>
          <p:cNvPicPr>
            <a:picLocks noChangeAspect="1"/>
          </p:cNvPicPr>
          <p:nvPr/>
        </p:nvPicPr>
        <p:blipFill rotWithShape="1">
          <a:blip r:embed="rId2"/>
          <a:srcRect l="6523"/>
          <a:stretch/>
        </p:blipFill>
        <p:spPr>
          <a:xfrm>
            <a:off x="7351971" y="2881290"/>
            <a:ext cx="4840029" cy="1297023"/>
          </a:xfrm>
          <a:prstGeom prst="rect">
            <a:avLst/>
          </a:prstGeom>
        </p:spPr>
      </p:pic>
      <p:sp>
        <p:nvSpPr>
          <p:cNvPr id="6" name="TextBox 5">
            <a:extLst>
              <a:ext uri="{FF2B5EF4-FFF2-40B4-BE49-F238E27FC236}">
                <a16:creationId xmlns:a16="http://schemas.microsoft.com/office/drawing/2014/main" id="{B34D75F0-CEDE-8246-A034-B343264430B6}"/>
              </a:ext>
            </a:extLst>
          </p:cNvPr>
          <p:cNvSpPr txBox="1"/>
          <p:nvPr/>
        </p:nvSpPr>
        <p:spPr>
          <a:xfrm>
            <a:off x="1141413" y="6468085"/>
            <a:ext cx="4196983" cy="261610"/>
          </a:xfrm>
          <a:prstGeom prst="rect">
            <a:avLst/>
          </a:prstGeom>
          <a:noFill/>
        </p:spPr>
        <p:txBody>
          <a:bodyPr wrap="none" rtlCol="0">
            <a:spAutoFit/>
          </a:bodyPr>
          <a:lstStyle/>
          <a:p>
            <a:r>
              <a:rPr lang="en-US" sz="1100" dirty="0"/>
              <a:t>[1] S. Nakamoto, “Bitcoin: A peer-to-peer electronic cash system.” 2009.</a:t>
            </a:r>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3899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solidFill>
                  <a:schemeClr val="tx2"/>
                </a:solidFill>
              </a:rPr>
              <a:t>Underlying Data Structures for Distributed Ledgers</a:t>
            </a:r>
            <a:endParaRPr lang="en-US" dirty="0">
              <a:solidFill>
                <a:schemeClr val="tx2"/>
              </a:solidFill>
            </a:endParaRPr>
          </a:p>
        </p:txBody>
      </p:sp>
    </p:spTree>
    <p:extLst>
      <p:ext uri="{BB962C8B-B14F-4D97-AF65-F5344CB8AC3E}">
        <p14:creationId xmlns:p14="http://schemas.microsoft.com/office/powerpoint/2010/main" val="3268823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C104D-6002-7747-9B82-82B14E2D78B5}"/>
              </a:ext>
            </a:extLst>
          </p:cNvPr>
          <p:cNvSpPr>
            <a:spLocks noGrp="1"/>
          </p:cNvSpPr>
          <p:nvPr>
            <p:ph type="title"/>
          </p:nvPr>
        </p:nvSpPr>
        <p:spPr/>
        <p:txBody>
          <a:bodyPr/>
          <a:lstStyle/>
          <a:p>
            <a:r>
              <a:rPr lang="en-US" dirty="0">
                <a:solidFill>
                  <a:schemeClr val="tx2"/>
                </a:solidFill>
              </a:rPr>
              <a:t>Context</a:t>
            </a:r>
          </a:p>
        </p:txBody>
      </p:sp>
      <p:sp>
        <p:nvSpPr>
          <p:cNvPr id="3" name="Content Placeholder 2">
            <a:extLst>
              <a:ext uri="{FF2B5EF4-FFF2-40B4-BE49-F238E27FC236}">
                <a16:creationId xmlns:a16="http://schemas.microsoft.com/office/drawing/2014/main" id="{A8A32856-1B26-B546-B9EA-79B09066BC5D}"/>
              </a:ext>
            </a:extLst>
          </p:cNvPr>
          <p:cNvSpPr>
            <a:spLocks noGrp="1"/>
          </p:cNvSpPr>
          <p:nvPr>
            <p:ph idx="1"/>
          </p:nvPr>
        </p:nvSpPr>
        <p:spPr/>
        <p:txBody>
          <a:bodyPr>
            <a:noAutofit/>
          </a:bodyPr>
          <a:lstStyle/>
          <a:p>
            <a:r>
              <a:rPr lang="en-US" sz="2600" dirty="0"/>
              <a:t>A </a:t>
            </a:r>
            <a:r>
              <a:rPr lang="en-US" sz="2600" dirty="0">
                <a:solidFill>
                  <a:schemeClr val="accent5"/>
                </a:solidFill>
              </a:rPr>
              <a:t>blockchain</a:t>
            </a:r>
            <a:r>
              <a:rPr lang="en-US" sz="2600" dirty="0"/>
              <a:t> implements a distributed ledger, which can verify and store any kind of transactions. </a:t>
            </a:r>
          </a:p>
          <a:p>
            <a:r>
              <a:rPr lang="en-US" sz="2600" dirty="0"/>
              <a:t>Many institutions around the world are exploring the </a:t>
            </a:r>
            <a:r>
              <a:rPr lang="en-US" sz="2600" dirty="0">
                <a:solidFill>
                  <a:schemeClr val="accent5"/>
                </a:solidFill>
              </a:rPr>
              <a:t>applications of distributed ledgers in different areas</a:t>
            </a:r>
            <a:r>
              <a:rPr lang="en-US" sz="2600" dirty="0"/>
              <a:t>.</a:t>
            </a:r>
          </a:p>
          <a:p>
            <a:r>
              <a:rPr lang="en-US" sz="2600" dirty="0"/>
              <a:t>Researchers around the world are building distributed ledgers that use </a:t>
            </a:r>
            <a:r>
              <a:rPr lang="en-US" sz="2600" dirty="0">
                <a:solidFill>
                  <a:schemeClr val="accent5"/>
                </a:solidFill>
              </a:rPr>
              <a:t>other types of distributed data structures </a:t>
            </a:r>
            <a:r>
              <a:rPr lang="en-US" sz="2600" dirty="0"/>
              <a:t>that can </a:t>
            </a:r>
            <a:r>
              <a:rPr lang="en-US" sz="2600" dirty="0">
                <a:solidFill>
                  <a:schemeClr val="accent5"/>
                </a:solidFill>
              </a:rPr>
              <a:t>respond to some of blockchain’s potential limitations</a:t>
            </a:r>
            <a:r>
              <a:rPr lang="en-US" sz="2600" dirty="0"/>
              <a:t>.</a:t>
            </a:r>
          </a:p>
        </p:txBody>
      </p:sp>
      <p:sp>
        <p:nvSpPr>
          <p:cNvPr id="4" name="Slide Number Placeholder 3">
            <a:extLst>
              <a:ext uri="{FF2B5EF4-FFF2-40B4-BE49-F238E27FC236}">
                <a16:creationId xmlns:a16="http://schemas.microsoft.com/office/drawing/2014/main" id="{9C48A686-F88C-354B-9204-F91A49E5A279}"/>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682991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311300" y="1623520"/>
            <a:ext cx="5697537" cy="4423989"/>
          </a:xfrm>
        </p:spPr>
        <p:txBody>
          <a:bodyPr>
            <a:noAutofit/>
          </a:bodyPr>
          <a:lstStyle/>
          <a:p>
            <a:pPr marL="0" indent="0">
              <a:buNone/>
            </a:pPr>
            <a:r>
              <a:rPr lang="en-US" sz="2000" b="1" dirty="0">
                <a:solidFill>
                  <a:schemeClr val="accent5"/>
                </a:solidFill>
              </a:rPr>
              <a:t>Data Structure Code</a:t>
            </a:r>
            <a:endParaRPr lang="en-US" sz="2000" b="1" baseline="30000" dirty="0">
              <a:solidFill>
                <a:schemeClr val="accent5"/>
              </a:solidFill>
            </a:endParaRPr>
          </a:p>
          <a:p>
            <a:r>
              <a:rPr lang="en-US" sz="2000" dirty="0"/>
              <a:t>The blockchain is made of </a:t>
            </a:r>
            <a:r>
              <a:rPr lang="en-US" sz="2000" dirty="0">
                <a:solidFill>
                  <a:schemeClr val="accent5"/>
                </a:solidFill>
              </a:rPr>
              <a:t>blocks</a:t>
            </a:r>
            <a:r>
              <a:rPr lang="en-US" sz="2000" dirty="0"/>
              <a:t> which have an index, a timestamp, a hash, and a previous hash.</a:t>
            </a:r>
          </a:p>
          <a:p>
            <a:r>
              <a:rPr lang="en-US" sz="2000" dirty="0"/>
              <a:t> The </a:t>
            </a:r>
            <a:r>
              <a:rPr lang="en-US" sz="2000" dirty="0">
                <a:solidFill>
                  <a:schemeClr val="accent5"/>
                </a:solidFill>
              </a:rPr>
              <a:t>blockchain</a:t>
            </a:r>
            <a:r>
              <a:rPr lang="en-US" sz="2000" dirty="0"/>
              <a:t> is a series of validated blocks.</a:t>
            </a:r>
          </a:p>
          <a:p>
            <a:endParaRPr lang="en-US" sz="2000" dirty="0"/>
          </a:p>
          <a:p>
            <a:pPr marL="0" indent="0">
              <a:buNone/>
            </a:pPr>
            <a:r>
              <a:rPr lang="en-US" sz="2000" b="1" dirty="0">
                <a:solidFill>
                  <a:schemeClr val="accent5"/>
                </a:solidFill>
              </a:rPr>
              <a:t>Important functions</a:t>
            </a:r>
          </a:p>
          <a:p>
            <a:r>
              <a:rPr lang="en-US" sz="2000" i="1" dirty="0" err="1">
                <a:solidFill>
                  <a:schemeClr val="tx2"/>
                </a:solidFill>
              </a:rPr>
              <a:t>isBlockValid</a:t>
            </a:r>
            <a:endParaRPr lang="en-US" sz="2000" i="1" dirty="0">
              <a:solidFill>
                <a:schemeClr val="tx2"/>
              </a:solidFill>
            </a:endParaRPr>
          </a:p>
          <a:p>
            <a:r>
              <a:rPr lang="en-US" sz="2000" i="1" dirty="0" err="1">
                <a:solidFill>
                  <a:schemeClr val="tx2"/>
                </a:solidFill>
              </a:rPr>
              <a:t>calculateHash</a:t>
            </a:r>
            <a:endParaRPr lang="en-US" sz="2000" i="1" dirty="0">
              <a:solidFill>
                <a:schemeClr val="tx2"/>
              </a:solidFill>
            </a:endParaRPr>
          </a:p>
          <a:p>
            <a:r>
              <a:rPr lang="en-US" sz="2000" i="1" dirty="0" err="1">
                <a:solidFill>
                  <a:schemeClr val="tx2"/>
                </a:solidFill>
              </a:rPr>
              <a:t>generateBlock</a:t>
            </a: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20</a:t>
            </a:fld>
            <a:endParaRPr lang="en-US"/>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3899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Blockchain</a:t>
            </a:r>
          </a:p>
        </p:txBody>
      </p:sp>
      <p:pic>
        <p:nvPicPr>
          <p:cNvPr id="2" name="Picture 1">
            <a:extLst>
              <a:ext uri="{FF2B5EF4-FFF2-40B4-BE49-F238E27FC236}">
                <a16:creationId xmlns:a16="http://schemas.microsoft.com/office/drawing/2014/main" id="{95097B54-25D1-954A-99B7-0D88C00AD507}"/>
              </a:ext>
            </a:extLst>
          </p:cNvPr>
          <p:cNvPicPr>
            <a:picLocks noChangeAspect="1"/>
          </p:cNvPicPr>
          <p:nvPr/>
        </p:nvPicPr>
        <p:blipFill>
          <a:blip r:embed="rId2"/>
          <a:stretch>
            <a:fillRect/>
          </a:stretch>
        </p:blipFill>
        <p:spPr>
          <a:xfrm>
            <a:off x="7178723" y="1849930"/>
            <a:ext cx="4343400" cy="3403600"/>
          </a:xfrm>
          <a:prstGeom prst="rect">
            <a:avLst/>
          </a:prstGeom>
        </p:spPr>
      </p:pic>
    </p:spTree>
    <p:extLst>
      <p:ext uri="{BB962C8B-B14F-4D97-AF65-F5344CB8AC3E}">
        <p14:creationId xmlns:p14="http://schemas.microsoft.com/office/powerpoint/2010/main" val="1708546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45917" y="1400172"/>
            <a:ext cx="6511718" cy="4974124"/>
          </a:xfrm>
        </p:spPr>
        <p:txBody>
          <a:bodyPr>
            <a:noAutofit/>
          </a:bodyPr>
          <a:lstStyle/>
          <a:p>
            <a:pPr marL="0" indent="0">
              <a:buNone/>
            </a:pPr>
            <a:r>
              <a:rPr lang="en-US" sz="2300" b="1" dirty="0">
                <a:solidFill>
                  <a:schemeClr val="accent5"/>
                </a:solidFill>
              </a:rPr>
              <a:t>The Tangle</a:t>
            </a:r>
            <a:r>
              <a:rPr lang="en-US" sz="2300" b="1" baseline="30000" dirty="0">
                <a:solidFill>
                  <a:schemeClr val="accent5"/>
                </a:solidFill>
              </a:rPr>
              <a:t>[1]</a:t>
            </a:r>
          </a:p>
          <a:p>
            <a:r>
              <a:rPr lang="en-US" sz="2300" dirty="0"/>
              <a:t>Sergei Popov analyzes the</a:t>
            </a:r>
            <a:r>
              <a:rPr lang="en-US" sz="2300" dirty="0">
                <a:solidFill>
                  <a:schemeClr val="accent5"/>
                </a:solidFill>
              </a:rPr>
              <a:t> mathematical foundations of IOTA, </a:t>
            </a:r>
            <a:r>
              <a:rPr lang="en-US" sz="2300" dirty="0"/>
              <a:t>a cryptocurrency for the IoT industry.</a:t>
            </a:r>
          </a:p>
          <a:p>
            <a:r>
              <a:rPr lang="en-US" sz="2300" dirty="0"/>
              <a:t>Main feature of this cryptocurrency is </a:t>
            </a:r>
            <a:r>
              <a:rPr lang="en-US" sz="2300" i="1" dirty="0">
                <a:solidFill>
                  <a:schemeClr val="accent5"/>
                </a:solidFill>
              </a:rPr>
              <a:t>the tangle, </a:t>
            </a:r>
            <a:r>
              <a:rPr lang="en-US" sz="2300" dirty="0">
                <a:solidFill>
                  <a:schemeClr val="accent5"/>
                </a:solidFill>
              </a:rPr>
              <a:t>a directed acyclic graph to store transactions</a:t>
            </a:r>
            <a:r>
              <a:rPr lang="en-US" sz="2300" dirty="0"/>
              <a:t>.</a:t>
            </a:r>
          </a:p>
          <a:p>
            <a:r>
              <a:rPr lang="en-US" sz="2300" dirty="0"/>
              <a:t>According to the author, the tangle can be </a:t>
            </a:r>
            <a:r>
              <a:rPr lang="en-US" sz="2300" dirty="0">
                <a:solidFill>
                  <a:schemeClr val="accent5"/>
                </a:solidFill>
              </a:rPr>
              <a:t>blockchain’s next evolutionary step </a:t>
            </a:r>
            <a:r>
              <a:rPr lang="en-US" sz="2300" dirty="0"/>
              <a:t>and could enable a system of machine-to-machine micropayments.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21</a:t>
            </a:fld>
            <a:endParaRPr lang="en-US"/>
          </a:p>
        </p:txBody>
      </p:sp>
      <p:pic>
        <p:nvPicPr>
          <p:cNvPr id="4" name="Picture 3">
            <a:extLst>
              <a:ext uri="{FF2B5EF4-FFF2-40B4-BE49-F238E27FC236}">
                <a16:creationId xmlns:a16="http://schemas.microsoft.com/office/drawing/2014/main" id="{F07EF61D-26F5-8B41-BAC0-FD39E6E4626E}"/>
              </a:ext>
            </a:extLst>
          </p:cNvPr>
          <p:cNvPicPr>
            <a:picLocks noChangeAspect="1"/>
          </p:cNvPicPr>
          <p:nvPr/>
        </p:nvPicPr>
        <p:blipFill>
          <a:blip r:embed="rId2"/>
          <a:stretch>
            <a:fillRect/>
          </a:stretch>
        </p:blipFill>
        <p:spPr>
          <a:xfrm>
            <a:off x="7653131" y="2668667"/>
            <a:ext cx="4538869" cy="1520666"/>
          </a:xfrm>
          <a:prstGeom prst="rect">
            <a:avLst/>
          </a:prstGeom>
        </p:spPr>
      </p:pic>
      <p:sp>
        <p:nvSpPr>
          <p:cNvPr id="6" name="TextBox 5">
            <a:extLst>
              <a:ext uri="{FF2B5EF4-FFF2-40B4-BE49-F238E27FC236}">
                <a16:creationId xmlns:a16="http://schemas.microsoft.com/office/drawing/2014/main" id="{A897DF9A-537A-A648-ADE9-D65C467768A5}"/>
              </a:ext>
            </a:extLst>
          </p:cNvPr>
          <p:cNvSpPr txBox="1"/>
          <p:nvPr/>
        </p:nvSpPr>
        <p:spPr>
          <a:xfrm>
            <a:off x="1141412" y="6494443"/>
            <a:ext cx="4323620" cy="261610"/>
          </a:xfrm>
          <a:prstGeom prst="rect">
            <a:avLst/>
          </a:prstGeom>
          <a:noFill/>
        </p:spPr>
        <p:txBody>
          <a:bodyPr wrap="none" rtlCol="0">
            <a:spAutoFit/>
          </a:bodyPr>
          <a:lstStyle/>
          <a:p>
            <a:r>
              <a:rPr lang="en-US" sz="1100" dirty="0"/>
              <a:t>[1] S. Popov, “The Tangle”. https://</a:t>
            </a:r>
            <a:r>
              <a:rPr lang="en-US" sz="1100" dirty="0" err="1"/>
              <a:t>iota.org</a:t>
            </a:r>
            <a:r>
              <a:rPr lang="en-US" sz="1100" dirty="0"/>
              <a:t>/IOTA </a:t>
            </a:r>
            <a:r>
              <a:rPr lang="en-US" sz="1100" dirty="0" err="1"/>
              <a:t>Whitepaper.pdf</a:t>
            </a:r>
            <a:r>
              <a:rPr lang="en-US" sz="1100" dirty="0"/>
              <a:t>, 2015</a:t>
            </a:r>
          </a:p>
        </p:txBody>
      </p:sp>
      <p:sp>
        <p:nvSpPr>
          <p:cNvPr id="9" name="Title 1">
            <a:extLst>
              <a:ext uri="{FF2B5EF4-FFF2-40B4-BE49-F238E27FC236}">
                <a16:creationId xmlns:a16="http://schemas.microsoft.com/office/drawing/2014/main" id="{ED11336F-DF75-2C41-9BE0-42F043218978}"/>
              </a:ext>
            </a:extLst>
          </p:cNvPr>
          <p:cNvSpPr txBox="1">
            <a:spLocks/>
          </p:cNvSpPr>
          <p:nvPr/>
        </p:nvSpPr>
        <p:spPr>
          <a:xfrm>
            <a:off x="1245917" y="8511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spTree>
    <p:extLst>
      <p:ext uri="{BB962C8B-B14F-4D97-AF65-F5344CB8AC3E}">
        <p14:creationId xmlns:p14="http://schemas.microsoft.com/office/powerpoint/2010/main" val="2368963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170605"/>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 tangle is made of </a:t>
            </a:r>
            <a:r>
              <a:rPr lang="en-US" sz="2000" dirty="0">
                <a:solidFill>
                  <a:schemeClr val="accent5"/>
                </a:solidFill>
              </a:rPr>
              <a:t>transactions</a:t>
            </a:r>
            <a:r>
              <a:rPr lang="en-US" sz="2000" dirty="0"/>
              <a:t> which have an index.</a:t>
            </a:r>
          </a:p>
          <a:p>
            <a:pPr>
              <a:lnSpc>
                <a:spcPct val="100000"/>
              </a:lnSpc>
            </a:pPr>
            <a:r>
              <a:rPr lang="en-US" sz="2000" dirty="0"/>
              <a:t>These transactions are connected using </a:t>
            </a:r>
            <a:r>
              <a:rPr lang="en-US" sz="2000" dirty="0">
                <a:solidFill>
                  <a:schemeClr val="accent5"/>
                </a:solidFill>
              </a:rPr>
              <a:t>links</a:t>
            </a:r>
            <a:r>
              <a:rPr lang="en-US" sz="2000" dirty="0"/>
              <a:t>.</a:t>
            </a:r>
          </a:p>
          <a:p>
            <a:pPr>
              <a:lnSpc>
                <a:spcPct val="100000"/>
              </a:lnSpc>
            </a:pPr>
            <a:r>
              <a:rPr lang="en-US" sz="2000" dirty="0"/>
              <a:t>The tangle is made up of a </a:t>
            </a:r>
            <a:r>
              <a:rPr lang="en-US" sz="2000" dirty="0">
                <a:solidFill>
                  <a:schemeClr val="accent5"/>
                </a:solidFill>
              </a:rPr>
              <a:t>series of transactions </a:t>
            </a:r>
            <a:r>
              <a:rPr lang="en-US" sz="2000" dirty="0"/>
              <a:t>and a </a:t>
            </a:r>
            <a:r>
              <a:rPr lang="en-US" sz="2000" dirty="0">
                <a:solidFill>
                  <a:schemeClr val="accent5"/>
                </a:solidFill>
              </a:rPr>
              <a:t>series of links</a:t>
            </a:r>
            <a:r>
              <a:rPr lang="en-US" sz="2000" dirty="0"/>
              <a:t>.</a:t>
            </a:r>
          </a:p>
          <a:p>
            <a:pPr marL="0" indent="0">
              <a:lnSpc>
                <a:spcPct val="100000"/>
              </a:lnSpc>
              <a:buNone/>
            </a:pPr>
            <a:endParaRPr lang="en-US" sz="2000" dirty="0"/>
          </a:p>
          <a:p>
            <a:pPr marL="0" indent="0">
              <a:lnSpc>
                <a:spcPct val="100000"/>
              </a:lnSpc>
              <a:buNone/>
            </a:pPr>
            <a:r>
              <a:rPr lang="en-US" sz="2000" b="1" dirty="0">
                <a:solidFill>
                  <a:schemeClr val="accent5"/>
                </a:solidFill>
              </a:rPr>
              <a:t>Important functions</a:t>
            </a:r>
          </a:p>
          <a:p>
            <a:pPr>
              <a:lnSpc>
                <a:spcPct val="100000"/>
              </a:lnSpc>
            </a:pPr>
            <a:r>
              <a:rPr lang="en-US" sz="2000" i="1" dirty="0" err="1">
                <a:solidFill>
                  <a:schemeClr val="tx2"/>
                </a:solidFill>
              </a:rPr>
              <a:t>generateTransaction</a:t>
            </a:r>
            <a:endParaRPr lang="en-US" sz="2000" i="1" dirty="0">
              <a:solidFill>
                <a:schemeClr val="tx2"/>
              </a:solidFill>
            </a:endParaRPr>
          </a:p>
          <a:p>
            <a:pPr>
              <a:lnSpc>
                <a:spcPct val="100000"/>
              </a:lnSpc>
            </a:pPr>
            <a:r>
              <a:rPr lang="en-US" sz="2000" i="1" dirty="0" err="1">
                <a:solidFill>
                  <a:schemeClr val="tx2"/>
                </a:solidFill>
              </a:rPr>
              <a:t>generateLink</a:t>
            </a:r>
            <a:endParaRPr lang="en-US" sz="2000" i="1" dirty="0">
              <a:solidFill>
                <a:schemeClr val="tx2"/>
              </a:solidFill>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22</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TANGLE</a:t>
            </a:r>
          </a:p>
        </p:txBody>
      </p:sp>
      <p:pic>
        <p:nvPicPr>
          <p:cNvPr id="5" name="Picture 4">
            <a:extLst>
              <a:ext uri="{FF2B5EF4-FFF2-40B4-BE49-F238E27FC236}">
                <a16:creationId xmlns:a16="http://schemas.microsoft.com/office/drawing/2014/main" id="{2788682E-08C0-E64B-9D7E-7176B86DD7F7}"/>
              </a:ext>
            </a:extLst>
          </p:cNvPr>
          <p:cNvPicPr>
            <a:picLocks noChangeAspect="1"/>
          </p:cNvPicPr>
          <p:nvPr/>
        </p:nvPicPr>
        <p:blipFill>
          <a:blip r:embed="rId2"/>
          <a:stretch>
            <a:fillRect/>
          </a:stretch>
        </p:blipFill>
        <p:spPr>
          <a:xfrm>
            <a:off x="7964649" y="1114866"/>
            <a:ext cx="3213100" cy="4978400"/>
          </a:xfrm>
          <a:prstGeom prst="rect">
            <a:avLst/>
          </a:prstGeom>
        </p:spPr>
      </p:pic>
    </p:spTree>
    <p:extLst>
      <p:ext uri="{BB962C8B-B14F-4D97-AF65-F5344CB8AC3E}">
        <p14:creationId xmlns:p14="http://schemas.microsoft.com/office/powerpoint/2010/main" val="2368370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32854" y="1711322"/>
            <a:ext cx="6609216" cy="4171952"/>
          </a:xfrm>
        </p:spPr>
        <p:txBody>
          <a:bodyPr>
            <a:noAutofit/>
          </a:bodyPr>
          <a:lstStyle/>
          <a:p>
            <a:pPr marL="0" indent="0">
              <a:buNone/>
            </a:pPr>
            <a:r>
              <a:rPr lang="en-US" b="1" dirty="0">
                <a:solidFill>
                  <a:schemeClr val="accent5"/>
                </a:solidFill>
              </a:rPr>
              <a:t>The Block-lattice</a:t>
            </a:r>
            <a:r>
              <a:rPr lang="en-US" b="1" baseline="30000" dirty="0">
                <a:solidFill>
                  <a:schemeClr val="accent5"/>
                </a:solidFill>
              </a:rPr>
              <a:t>[1]</a:t>
            </a:r>
          </a:p>
          <a:p>
            <a:r>
              <a:rPr lang="en-US" dirty="0"/>
              <a:t>Launched in 2015 by Colin </a:t>
            </a:r>
            <a:r>
              <a:rPr lang="en-US" dirty="0" err="1"/>
              <a:t>LeMahieu</a:t>
            </a:r>
            <a:r>
              <a:rPr lang="en-US" dirty="0"/>
              <a:t>.</a:t>
            </a:r>
          </a:p>
          <a:p>
            <a:r>
              <a:rPr lang="en-US" dirty="0"/>
              <a:t>Each account has </a:t>
            </a:r>
            <a:r>
              <a:rPr lang="en-US" dirty="0">
                <a:solidFill>
                  <a:schemeClr val="accent5"/>
                </a:solidFill>
              </a:rPr>
              <a:t>its own blockchain</a:t>
            </a:r>
            <a:r>
              <a:rPr lang="en-US" dirty="0"/>
              <a:t> as part of a larger </a:t>
            </a:r>
            <a:r>
              <a:rPr lang="en-US" dirty="0">
                <a:solidFill>
                  <a:schemeClr val="accent5"/>
                </a:solidFill>
              </a:rPr>
              <a:t>directed acyclic graph</a:t>
            </a:r>
            <a:r>
              <a:rPr lang="en-US" dirty="0"/>
              <a:t>.</a:t>
            </a:r>
          </a:p>
          <a:p>
            <a:r>
              <a:rPr lang="en-US" dirty="0"/>
              <a:t>Each user provides </a:t>
            </a:r>
            <a:r>
              <a:rPr lang="en-US" dirty="0">
                <a:solidFill>
                  <a:schemeClr val="accent5"/>
                </a:solidFill>
              </a:rPr>
              <a:t>computational power for verification of his own transactions.</a:t>
            </a:r>
          </a:p>
          <a:p>
            <a:pPr lvl="1"/>
            <a:r>
              <a:rPr lang="en-US" dirty="0"/>
              <a:t>Entire network is not required to update the overall ledger in massive blocks.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23</a:t>
            </a:fld>
            <a:endParaRPr lang="en-US"/>
          </a:p>
        </p:txBody>
      </p:sp>
      <p:sp>
        <p:nvSpPr>
          <p:cNvPr id="6" name="TextBox 5">
            <a:extLst>
              <a:ext uri="{FF2B5EF4-FFF2-40B4-BE49-F238E27FC236}">
                <a16:creationId xmlns:a16="http://schemas.microsoft.com/office/drawing/2014/main" id="{DBCD2A8D-FB59-804D-9088-B5DDBF21C138}"/>
              </a:ext>
            </a:extLst>
          </p:cNvPr>
          <p:cNvSpPr txBox="1"/>
          <p:nvPr/>
        </p:nvSpPr>
        <p:spPr>
          <a:xfrm>
            <a:off x="1141412" y="6494443"/>
            <a:ext cx="7986545" cy="261610"/>
          </a:xfrm>
          <a:prstGeom prst="rect">
            <a:avLst/>
          </a:prstGeom>
          <a:noFill/>
        </p:spPr>
        <p:txBody>
          <a:bodyPr wrap="square" rtlCol="0">
            <a:spAutoFit/>
          </a:bodyPr>
          <a:lstStyle/>
          <a:p>
            <a:r>
              <a:rPr lang="en-US" sz="1100" dirty="0"/>
              <a:t>[1]  C. </a:t>
            </a:r>
            <a:r>
              <a:rPr lang="en-US" sz="1100" dirty="0" err="1"/>
              <a:t>LaMahieu</a:t>
            </a:r>
            <a:r>
              <a:rPr lang="en-US" sz="1100" dirty="0"/>
              <a:t>, “Nano: A Feeless Distributed Cryptocurrency Network ”. https://</a:t>
            </a:r>
            <a:r>
              <a:rPr lang="en-US" sz="1100" dirty="0" err="1"/>
              <a:t>nano.org</a:t>
            </a:r>
            <a:r>
              <a:rPr lang="en-US" sz="1100" dirty="0"/>
              <a:t>/</a:t>
            </a:r>
            <a:r>
              <a:rPr lang="en-US" sz="1100" dirty="0" err="1"/>
              <a:t>en</a:t>
            </a:r>
            <a:r>
              <a:rPr lang="en-US" sz="1100" dirty="0"/>
              <a:t>/whitepaper, 2015 </a:t>
            </a:r>
          </a:p>
        </p:txBody>
      </p:sp>
      <p:sp>
        <p:nvSpPr>
          <p:cNvPr id="9" name="Title 1">
            <a:extLst>
              <a:ext uri="{FF2B5EF4-FFF2-40B4-BE49-F238E27FC236}">
                <a16:creationId xmlns:a16="http://schemas.microsoft.com/office/drawing/2014/main" id="{27019AFB-98BE-614C-9C63-9249B98962A4}"/>
              </a:ext>
            </a:extLst>
          </p:cNvPr>
          <p:cNvSpPr>
            <a:spLocks noGrp="1"/>
          </p:cNvSpPr>
          <p:nvPr>
            <p:ph type="title"/>
          </p:nvPr>
        </p:nvSpPr>
        <p:spPr>
          <a:xfrm>
            <a:off x="1232854" y="215747"/>
            <a:ext cx="9905998" cy="1478570"/>
          </a:xfrm>
        </p:spPr>
        <p:txBody>
          <a:bodyPr/>
          <a:lstStyle/>
          <a:p>
            <a:r>
              <a:rPr lang="en-US" dirty="0">
                <a:solidFill>
                  <a:schemeClr val="tx2"/>
                </a:solidFill>
              </a:rPr>
              <a:t>Underlying Data Structures for Distributed Ledgers</a:t>
            </a:r>
          </a:p>
        </p:txBody>
      </p:sp>
      <p:pic>
        <p:nvPicPr>
          <p:cNvPr id="2" name="Picture 1">
            <a:extLst>
              <a:ext uri="{FF2B5EF4-FFF2-40B4-BE49-F238E27FC236}">
                <a16:creationId xmlns:a16="http://schemas.microsoft.com/office/drawing/2014/main" id="{9AA97714-A950-464C-889C-B501800A4916}"/>
              </a:ext>
            </a:extLst>
          </p:cNvPr>
          <p:cNvPicPr>
            <a:picLocks noChangeAspect="1"/>
          </p:cNvPicPr>
          <p:nvPr/>
        </p:nvPicPr>
        <p:blipFill>
          <a:blip r:embed="rId2"/>
          <a:stretch>
            <a:fillRect/>
          </a:stretch>
        </p:blipFill>
        <p:spPr>
          <a:xfrm>
            <a:off x="8369899" y="1956130"/>
            <a:ext cx="2677511" cy="3491344"/>
          </a:xfrm>
          <a:prstGeom prst="rect">
            <a:avLst/>
          </a:prstGeom>
        </p:spPr>
      </p:pic>
      <p:sp>
        <p:nvSpPr>
          <p:cNvPr id="4" name="TextBox 3">
            <a:extLst>
              <a:ext uri="{FF2B5EF4-FFF2-40B4-BE49-F238E27FC236}">
                <a16:creationId xmlns:a16="http://schemas.microsoft.com/office/drawing/2014/main" id="{E3BF21A2-FB0C-D54D-AFDB-34AB4EC1257B}"/>
              </a:ext>
            </a:extLst>
          </p:cNvPr>
          <p:cNvSpPr txBox="1"/>
          <p:nvPr/>
        </p:nvSpPr>
        <p:spPr>
          <a:xfrm>
            <a:off x="2021305" y="654517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8747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170605"/>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 block-lattice is made of </a:t>
            </a:r>
            <a:r>
              <a:rPr lang="en-US" sz="2000" dirty="0">
                <a:solidFill>
                  <a:schemeClr val="accent5"/>
                </a:solidFill>
              </a:rPr>
              <a:t>transactions.</a:t>
            </a:r>
            <a:endParaRPr lang="en-US" sz="2000" dirty="0"/>
          </a:p>
          <a:p>
            <a:pPr>
              <a:lnSpc>
                <a:spcPct val="100000"/>
              </a:lnSpc>
            </a:pPr>
            <a:r>
              <a:rPr lang="en-US" sz="2000" dirty="0"/>
              <a:t>These transactions have a type:</a:t>
            </a:r>
          </a:p>
          <a:p>
            <a:pPr lvl="1">
              <a:lnSpc>
                <a:spcPct val="100000"/>
              </a:lnSpc>
            </a:pPr>
            <a:r>
              <a:rPr lang="en-US" i="1" dirty="0">
                <a:solidFill>
                  <a:schemeClr val="tx2"/>
                </a:solidFill>
              </a:rPr>
              <a:t>send</a:t>
            </a:r>
          </a:p>
          <a:p>
            <a:pPr lvl="1">
              <a:lnSpc>
                <a:spcPct val="100000"/>
              </a:lnSpc>
            </a:pPr>
            <a:r>
              <a:rPr lang="en-US" i="1" dirty="0">
                <a:solidFill>
                  <a:schemeClr val="tx2"/>
                </a:solidFill>
              </a:rPr>
              <a:t>receive</a:t>
            </a:r>
            <a:endParaRPr lang="en-US" sz="1600" i="1" dirty="0">
              <a:solidFill>
                <a:schemeClr val="tx2"/>
              </a:solidFill>
            </a:endParaRPr>
          </a:p>
          <a:p>
            <a:pPr>
              <a:lnSpc>
                <a:spcPct val="100000"/>
              </a:lnSpc>
            </a:pPr>
            <a:r>
              <a:rPr lang="en-US" sz="2000" dirty="0"/>
              <a:t>Each account has a account-chain of transactions.</a:t>
            </a:r>
          </a:p>
          <a:p>
            <a:pPr marL="0" indent="0">
              <a:lnSpc>
                <a:spcPct val="100000"/>
              </a:lnSpc>
              <a:buNone/>
            </a:pPr>
            <a:endParaRPr lang="en-US" dirty="0"/>
          </a:p>
          <a:p>
            <a:pPr marL="0" indent="0">
              <a:lnSpc>
                <a:spcPct val="100000"/>
              </a:lnSpc>
              <a:buNone/>
            </a:pPr>
            <a:r>
              <a:rPr lang="en-US" sz="2000" b="1" dirty="0">
                <a:solidFill>
                  <a:schemeClr val="accent5"/>
                </a:solidFill>
              </a:rPr>
              <a:t>Important functions</a:t>
            </a:r>
          </a:p>
          <a:p>
            <a:pPr>
              <a:lnSpc>
                <a:spcPct val="100000"/>
              </a:lnSpc>
            </a:pPr>
            <a:r>
              <a:rPr lang="en-US" sz="2000" i="1" dirty="0" err="1">
                <a:solidFill>
                  <a:schemeClr val="tx2"/>
                </a:solidFill>
              </a:rPr>
              <a:t>generateTransaction</a:t>
            </a:r>
            <a:endParaRPr lang="en-US" sz="2000" i="1" dirty="0">
              <a:solidFill>
                <a:schemeClr val="tx2"/>
              </a:solidFill>
            </a:endParaRPr>
          </a:p>
          <a:p>
            <a:pPr>
              <a:lnSpc>
                <a:spcPct val="100000"/>
              </a:lnSpc>
            </a:pPr>
            <a:r>
              <a:rPr lang="en-US" sz="2000" i="1" dirty="0" err="1">
                <a:solidFill>
                  <a:schemeClr val="tx2"/>
                </a:solidFill>
              </a:rPr>
              <a:t>appendTransaction</a:t>
            </a:r>
            <a:endParaRPr lang="en-US" sz="2000" i="1" dirty="0">
              <a:solidFill>
                <a:schemeClr val="tx2"/>
              </a:solidFill>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24</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Block-lattice</a:t>
            </a:r>
          </a:p>
        </p:txBody>
      </p:sp>
      <p:pic>
        <p:nvPicPr>
          <p:cNvPr id="2" name="Picture 1">
            <a:extLst>
              <a:ext uri="{FF2B5EF4-FFF2-40B4-BE49-F238E27FC236}">
                <a16:creationId xmlns:a16="http://schemas.microsoft.com/office/drawing/2014/main" id="{6FEC0B95-5561-7A40-BD48-CA344F69788C}"/>
              </a:ext>
            </a:extLst>
          </p:cNvPr>
          <p:cNvPicPr>
            <a:picLocks noChangeAspect="1"/>
          </p:cNvPicPr>
          <p:nvPr/>
        </p:nvPicPr>
        <p:blipFill>
          <a:blip r:embed="rId2"/>
          <a:stretch>
            <a:fillRect/>
          </a:stretch>
        </p:blipFill>
        <p:spPr>
          <a:xfrm>
            <a:off x="7407348" y="2476500"/>
            <a:ext cx="3568700" cy="1905000"/>
          </a:xfrm>
          <a:prstGeom prst="rect">
            <a:avLst/>
          </a:prstGeom>
        </p:spPr>
      </p:pic>
    </p:spTree>
    <p:extLst>
      <p:ext uri="{BB962C8B-B14F-4D97-AF65-F5344CB8AC3E}">
        <p14:creationId xmlns:p14="http://schemas.microsoft.com/office/powerpoint/2010/main" val="1749518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720553" cy="5125057"/>
          </a:xfrm>
        </p:spPr>
        <p:txBody>
          <a:bodyPr>
            <a:normAutofit/>
          </a:bodyPr>
          <a:lstStyle/>
          <a:p>
            <a:pPr marL="0" indent="0">
              <a:buNone/>
            </a:pPr>
            <a:r>
              <a:rPr lang="en-US" b="1" dirty="0">
                <a:solidFill>
                  <a:schemeClr val="accent5"/>
                </a:solidFill>
              </a:rPr>
              <a:t>Qualitative Evaluation and Comparison</a:t>
            </a:r>
            <a:endParaRPr lang="en-US" dirty="0"/>
          </a:p>
          <a:p>
            <a:pPr marL="0" indent="0">
              <a:buNone/>
            </a:pPr>
            <a:r>
              <a:rPr lang="en-US" dirty="0"/>
              <a:t>To determine if and how the three data structures satisfy the fundamental properties of distributed ledgers:</a:t>
            </a:r>
          </a:p>
          <a:p>
            <a:pPr lvl="1"/>
            <a:r>
              <a:rPr lang="en-US" sz="2400" dirty="0"/>
              <a:t>Documentation for each of these data structures is analyzed. </a:t>
            </a:r>
          </a:p>
          <a:p>
            <a:pPr lvl="1"/>
            <a:r>
              <a:rPr lang="en-US" sz="2400" dirty="0">
                <a:solidFill>
                  <a:schemeClr val="accent5"/>
                </a:solidFill>
              </a:rPr>
              <a:t>Result:</a:t>
            </a:r>
            <a:r>
              <a:rPr lang="en-US" sz="2400" dirty="0"/>
              <a:t> a description of the manner in which each data structure guarantees each property. </a:t>
            </a:r>
          </a:p>
          <a:p>
            <a:pPr lvl="1"/>
            <a:r>
              <a:rPr lang="en-US" sz="2400" dirty="0"/>
              <a:t>If data structure does not guarantee a certain property, there is an explanation of why this is the case.</a:t>
            </a:r>
            <a:endParaRPr lang="en-US" dirty="0"/>
          </a:p>
          <a:p>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25</a:t>
            </a:fld>
            <a:endParaRPr lang="en-US"/>
          </a:p>
        </p:txBody>
      </p:sp>
    </p:spTree>
    <p:extLst>
      <p:ext uri="{BB962C8B-B14F-4D97-AF65-F5344CB8AC3E}">
        <p14:creationId xmlns:p14="http://schemas.microsoft.com/office/powerpoint/2010/main" val="491700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720553" cy="5125057"/>
          </a:xfrm>
        </p:spPr>
        <p:txBody>
          <a:bodyPr>
            <a:normAutofit/>
          </a:bodyPr>
          <a:lstStyle/>
          <a:p>
            <a:pPr marL="0" indent="0">
              <a:buNone/>
            </a:pPr>
            <a:r>
              <a:rPr lang="en-US" b="1" dirty="0">
                <a:solidFill>
                  <a:schemeClr val="accent5"/>
                </a:solidFill>
              </a:rPr>
              <a:t>Qualitative Evaluation and Comparison</a:t>
            </a:r>
          </a:p>
          <a:p>
            <a:pPr marL="0" indent="0">
              <a:buNone/>
            </a:pPr>
            <a:r>
              <a:rPr lang="en-US" b="1" dirty="0">
                <a:solidFill>
                  <a:schemeClr val="accent5"/>
                </a:solidFill>
              </a:rPr>
              <a:t>Blockchain – Equal Rights</a:t>
            </a:r>
          </a:p>
          <a:p>
            <a:r>
              <a:rPr lang="en-US" dirty="0"/>
              <a:t>There are two distinct types of participants in the system, those who issue transactions, and those who approve transactions, known as miners. According to Popov, the mathematician behind the tangle, “the design of this system creates unavoidable discrimination of some participants …”[1, p. 1].</a:t>
            </a: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26</a:t>
            </a:fld>
            <a:endParaRPr lang="en-US"/>
          </a:p>
        </p:txBody>
      </p:sp>
      <p:sp>
        <p:nvSpPr>
          <p:cNvPr id="6" name="TextBox 5">
            <a:extLst>
              <a:ext uri="{FF2B5EF4-FFF2-40B4-BE49-F238E27FC236}">
                <a16:creationId xmlns:a16="http://schemas.microsoft.com/office/drawing/2014/main" id="{5B4B3A04-1C46-F34E-B81B-342EF83EC162}"/>
              </a:ext>
            </a:extLst>
          </p:cNvPr>
          <p:cNvSpPr txBox="1"/>
          <p:nvPr/>
        </p:nvSpPr>
        <p:spPr>
          <a:xfrm>
            <a:off x="1141412" y="6494443"/>
            <a:ext cx="4323620" cy="261610"/>
          </a:xfrm>
          <a:prstGeom prst="rect">
            <a:avLst/>
          </a:prstGeom>
          <a:noFill/>
        </p:spPr>
        <p:txBody>
          <a:bodyPr wrap="none" rtlCol="0">
            <a:spAutoFit/>
          </a:bodyPr>
          <a:lstStyle/>
          <a:p>
            <a:r>
              <a:rPr lang="en-US" sz="1100" dirty="0"/>
              <a:t>[1] S. Popov, “The Tangle”. https://</a:t>
            </a:r>
            <a:r>
              <a:rPr lang="en-US" sz="1100" dirty="0" err="1"/>
              <a:t>iota.org</a:t>
            </a:r>
            <a:r>
              <a:rPr lang="en-US" sz="1100" dirty="0"/>
              <a:t>/IOTA </a:t>
            </a:r>
            <a:r>
              <a:rPr lang="en-US" sz="1100" dirty="0" err="1"/>
              <a:t>Whitepaper.pdf</a:t>
            </a:r>
            <a:r>
              <a:rPr lang="en-US" sz="1100" dirty="0"/>
              <a:t>, 2015</a:t>
            </a:r>
          </a:p>
        </p:txBody>
      </p:sp>
    </p:spTree>
    <p:extLst>
      <p:ext uri="{BB962C8B-B14F-4D97-AF65-F5344CB8AC3E}">
        <p14:creationId xmlns:p14="http://schemas.microsoft.com/office/powerpoint/2010/main" val="3422817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5852947" cy="5125057"/>
          </a:xfrm>
        </p:spPr>
        <p:txBody>
          <a:bodyPr>
            <a:normAutofit/>
          </a:bodyPr>
          <a:lstStyle/>
          <a:p>
            <a:pPr marL="0" indent="0">
              <a:buNone/>
            </a:pPr>
            <a:r>
              <a:rPr lang="en-US" b="1" dirty="0">
                <a:solidFill>
                  <a:schemeClr val="accent5"/>
                </a:solidFill>
              </a:rPr>
              <a:t>Quantitative Evaluation and Comparison</a:t>
            </a:r>
            <a:endParaRPr lang="en-US" dirty="0"/>
          </a:p>
          <a:p>
            <a:r>
              <a:rPr lang="en-US" dirty="0"/>
              <a:t>Experiments were run a on a </a:t>
            </a:r>
            <a:r>
              <a:rPr lang="en-US" dirty="0">
                <a:solidFill>
                  <a:schemeClr val="accent5"/>
                </a:solidFill>
              </a:rPr>
              <a:t>Google Cloud Platform cluster </a:t>
            </a:r>
            <a:r>
              <a:rPr lang="en-US" dirty="0"/>
              <a:t>were each instance had:</a:t>
            </a:r>
          </a:p>
          <a:p>
            <a:pPr lvl="1"/>
            <a:r>
              <a:rPr lang="en-US" dirty="0">
                <a:solidFill>
                  <a:schemeClr val="accent5"/>
                </a:solidFill>
              </a:rPr>
              <a:t>CPU: </a:t>
            </a:r>
            <a:r>
              <a:rPr lang="en-US" dirty="0"/>
              <a:t>1 vCPU</a:t>
            </a:r>
          </a:p>
          <a:p>
            <a:pPr lvl="1"/>
            <a:r>
              <a:rPr lang="en-US" dirty="0">
                <a:solidFill>
                  <a:schemeClr val="accent5"/>
                </a:solidFill>
              </a:rPr>
              <a:t>RAM: </a:t>
            </a:r>
            <a:r>
              <a:rPr lang="en-US" dirty="0"/>
              <a:t>3.75 GB</a:t>
            </a:r>
          </a:p>
          <a:p>
            <a:pPr lvl="1"/>
            <a:r>
              <a:rPr lang="en-US" dirty="0">
                <a:solidFill>
                  <a:schemeClr val="accent5"/>
                </a:solidFill>
              </a:rPr>
              <a:t>Hard Drive:</a:t>
            </a:r>
            <a:r>
              <a:rPr lang="en-US" dirty="0"/>
              <a:t> 10 GB</a:t>
            </a:r>
          </a:p>
          <a:p>
            <a:pPr lvl="1"/>
            <a:r>
              <a:rPr lang="en-US" dirty="0">
                <a:solidFill>
                  <a:schemeClr val="accent5"/>
                </a:solidFill>
              </a:rPr>
              <a:t>OS:</a:t>
            </a:r>
            <a:r>
              <a:rPr lang="en-US" dirty="0"/>
              <a:t> Debian GNU/Linux 9</a:t>
            </a:r>
          </a:p>
          <a:p>
            <a:pPr lvl="1"/>
            <a:endParaRPr lang="en-US" dirty="0"/>
          </a:p>
          <a:p>
            <a:pPr lvl="1"/>
            <a:endParaRPr lang="en-US" dirty="0"/>
          </a:p>
          <a:p>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27</a:t>
            </a:fld>
            <a:endParaRPr lang="en-US"/>
          </a:p>
        </p:txBody>
      </p:sp>
      <p:pic>
        <p:nvPicPr>
          <p:cNvPr id="7" name="Picture 6">
            <a:extLst>
              <a:ext uri="{FF2B5EF4-FFF2-40B4-BE49-F238E27FC236}">
                <a16:creationId xmlns:a16="http://schemas.microsoft.com/office/drawing/2014/main" id="{D6EC7E56-1C29-854A-A161-7958E82F8651}"/>
              </a:ext>
            </a:extLst>
          </p:cNvPr>
          <p:cNvPicPr>
            <a:picLocks noChangeAspect="1"/>
          </p:cNvPicPr>
          <p:nvPr/>
        </p:nvPicPr>
        <p:blipFill>
          <a:blip r:embed="rId2"/>
          <a:stretch>
            <a:fillRect/>
          </a:stretch>
        </p:blipFill>
        <p:spPr>
          <a:xfrm>
            <a:off x="7986710" y="2380414"/>
            <a:ext cx="3060700" cy="2616200"/>
          </a:xfrm>
          <a:prstGeom prst="rect">
            <a:avLst/>
          </a:prstGeom>
        </p:spPr>
      </p:pic>
    </p:spTree>
    <p:extLst>
      <p:ext uri="{BB962C8B-B14F-4D97-AF65-F5344CB8AC3E}">
        <p14:creationId xmlns:p14="http://schemas.microsoft.com/office/powerpoint/2010/main" val="1830942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endParaRPr lang="en-US" i="1" dirty="0">
              <a:solidFill>
                <a:schemeClr val="tx2"/>
              </a:solidFill>
            </a:endParaRP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382631"/>
            <a:ext cx="5724610" cy="3756298"/>
          </a:xfrm>
        </p:spPr>
        <p:txBody>
          <a:bodyPr>
            <a:normAutofit/>
          </a:bodyPr>
          <a:lstStyle/>
          <a:p>
            <a:pPr marL="0" indent="0">
              <a:buNone/>
            </a:pPr>
            <a:r>
              <a:rPr lang="en-US" sz="2000" b="1" dirty="0">
                <a:solidFill>
                  <a:schemeClr val="accent5"/>
                </a:solidFill>
              </a:rPr>
              <a:t>Quantitative Evaluation and Comparison</a:t>
            </a:r>
          </a:p>
          <a:p>
            <a:pPr marL="0" indent="0">
              <a:buNone/>
            </a:pPr>
            <a:r>
              <a:rPr lang="en-US" sz="2000" dirty="0"/>
              <a:t>Key metrics:</a:t>
            </a:r>
          </a:p>
          <a:p>
            <a:r>
              <a:rPr lang="en-US" sz="2000" dirty="0">
                <a:solidFill>
                  <a:schemeClr val="accent5"/>
                </a:solidFill>
              </a:rPr>
              <a:t>Throughput:</a:t>
            </a:r>
            <a:r>
              <a:rPr lang="en-US" sz="2000" dirty="0"/>
              <a:t> measured in number of transactions per second.</a:t>
            </a:r>
          </a:p>
          <a:p>
            <a:r>
              <a:rPr lang="en-US" sz="2000" dirty="0">
                <a:solidFill>
                  <a:schemeClr val="accent5"/>
                </a:solidFill>
              </a:rPr>
              <a:t>Latency:</a:t>
            </a:r>
            <a:r>
              <a:rPr lang="en-US" sz="2000" dirty="0"/>
              <a:t> measured in number of seconds to confirm a transaction.</a:t>
            </a:r>
          </a:p>
          <a:p>
            <a:r>
              <a:rPr lang="en-US" sz="2000" dirty="0">
                <a:solidFill>
                  <a:schemeClr val="accent5"/>
                </a:solidFill>
              </a:rPr>
              <a:t>Size:</a:t>
            </a:r>
            <a:r>
              <a:rPr lang="en-US" sz="2000" dirty="0"/>
              <a:t> measured in number of bytes of the data structure.</a:t>
            </a:r>
          </a:p>
          <a:p>
            <a:pPr marL="0" indent="0">
              <a:buNone/>
            </a:pPr>
            <a:endParaRPr lang="en-US" sz="2000"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28</a:t>
            </a:fld>
            <a:endParaRPr lang="en-US"/>
          </a:p>
        </p:txBody>
      </p:sp>
      <p:sp>
        <p:nvSpPr>
          <p:cNvPr id="9" name="Content Placeholder 2">
            <a:extLst>
              <a:ext uri="{FF2B5EF4-FFF2-40B4-BE49-F238E27FC236}">
                <a16:creationId xmlns:a16="http://schemas.microsoft.com/office/drawing/2014/main" id="{DFD4F138-1ED7-9340-A650-FFFB306C2E00}"/>
              </a:ext>
            </a:extLst>
          </p:cNvPr>
          <p:cNvSpPr txBox="1">
            <a:spLocks/>
          </p:cNvSpPr>
          <p:nvPr/>
        </p:nvSpPr>
        <p:spPr>
          <a:xfrm>
            <a:off x="1425960" y="5180519"/>
            <a:ext cx="9198864" cy="105410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To measure this metrics, </a:t>
            </a:r>
            <a:r>
              <a:rPr lang="en-US" sz="2000" dirty="0">
                <a:solidFill>
                  <a:schemeClr val="accent5"/>
                </a:solidFill>
              </a:rPr>
              <a:t>transactions are submitted to the network</a:t>
            </a:r>
            <a:r>
              <a:rPr lang="en-US" sz="2000" dirty="0"/>
              <a:t> by nodes which store the transactions in their copy of the data structure and then share this information with their peers. </a:t>
            </a:r>
          </a:p>
        </p:txBody>
      </p:sp>
    </p:spTree>
    <p:extLst>
      <p:ext uri="{BB962C8B-B14F-4D97-AF65-F5344CB8AC3E}">
        <p14:creationId xmlns:p14="http://schemas.microsoft.com/office/powerpoint/2010/main" val="592418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29</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1382631"/>
            <a:ext cx="5724610" cy="3756298"/>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347CEB7B-6913-3240-917C-0A292DAFEAD1}"/>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endParaRPr lang="en-US" i="1" dirty="0">
              <a:solidFill>
                <a:schemeClr val="tx2"/>
              </a:solidFill>
            </a:endParaRPr>
          </a:p>
        </p:txBody>
      </p:sp>
      <p:pic>
        <p:nvPicPr>
          <p:cNvPr id="2" name="Picture 1">
            <a:extLst>
              <a:ext uri="{FF2B5EF4-FFF2-40B4-BE49-F238E27FC236}">
                <a16:creationId xmlns:a16="http://schemas.microsoft.com/office/drawing/2014/main" id="{D4D17128-2A92-7B43-BF83-36BC32B48F13}"/>
              </a:ext>
            </a:extLst>
          </p:cNvPr>
          <p:cNvPicPr>
            <a:picLocks noChangeAspect="1"/>
          </p:cNvPicPr>
          <p:nvPr/>
        </p:nvPicPr>
        <p:blipFill>
          <a:blip r:embed="rId2"/>
          <a:stretch>
            <a:fillRect/>
          </a:stretch>
        </p:blipFill>
        <p:spPr>
          <a:xfrm>
            <a:off x="3423100" y="1879968"/>
            <a:ext cx="5345800" cy="4378234"/>
          </a:xfrm>
          <a:prstGeom prst="rect">
            <a:avLst/>
          </a:prstGeom>
        </p:spPr>
      </p:pic>
    </p:spTree>
    <p:extLst>
      <p:ext uri="{BB962C8B-B14F-4D97-AF65-F5344CB8AC3E}">
        <p14:creationId xmlns:p14="http://schemas.microsoft.com/office/powerpoint/2010/main" val="4256675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65FF-5240-A74C-912B-3328B3891324}"/>
              </a:ext>
            </a:extLst>
          </p:cNvPr>
          <p:cNvSpPr>
            <a:spLocks noGrp="1"/>
          </p:cNvSpPr>
          <p:nvPr>
            <p:ph type="title"/>
          </p:nvPr>
        </p:nvSpPr>
        <p:spPr>
          <a:xfrm>
            <a:off x="1141412" y="0"/>
            <a:ext cx="9905998" cy="1478570"/>
          </a:xfrm>
        </p:spPr>
        <p:txBody>
          <a:bodyPr/>
          <a:lstStyle/>
          <a:p>
            <a:r>
              <a:rPr lang="en-US" dirty="0">
                <a:solidFill>
                  <a:schemeClr val="tx2"/>
                </a:solidFill>
              </a:rPr>
              <a:t>Research problem</a:t>
            </a:r>
          </a:p>
        </p:txBody>
      </p:sp>
      <p:sp>
        <p:nvSpPr>
          <p:cNvPr id="3" name="Content Placeholder 2">
            <a:extLst>
              <a:ext uri="{FF2B5EF4-FFF2-40B4-BE49-F238E27FC236}">
                <a16:creationId xmlns:a16="http://schemas.microsoft.com/office/drawing/2014/main" id="{E2DD0C50-0394-1D42-BE60-2AA5112624D3}"/>
              </a:ext>
            </a:extLst>
          </p:cNvPr>
          <p:cNvSpPr>
            <a:spLocks noGrp="1"/>
          </p:cNvSpPr>
          <p:nvPr>
            <p:ph idx="1"/>
          </p:nvPr>
        </p:nvSpPr>
        <p:spPr>
          <a:xfrm>
            <a:off x="1141412" y="1218520"/>
            <a:ext cx="9905999" cy="4833940"/>
          </a:xfrm>
        </p:spPr>
        <p:txBody>
          <a:bodyPr>
            <a:noAutofit/>
          </a:bodyPr>
          <a:lstStyle/>
          <a:p>
            <a:pPr marL="0" indent="0">
              <a:buNone/>
            </a:pPr>
            <a:r>
              <a:rPr lang="en-US" b="1" dirty="0">
                <a:solidFill>
                  <a:schemeClr val="accent5"/>
                </a:solidFill>
              </a:rPr>
              <a:t>Blockchain</a:t>
            </a:r>
          </a:p>
          <a:p>
            <a:pPr marL="0" indent="0">
              <a:buNone/>
            </a:pPr>
            <a:r>
              <a:rPr lang="en-US" sz="2000" dirty="0"/>
              <a:t>Fundamental Properties</a:t>
            </a:r>
            <a:r>
              <a:rPr lang="en-US" sz="2000" baseline="30000" dirty="0"/>
              <a:t>[1]</a:t>
            </a:r>
            <a:r>
              <a:rPr lang="en-US" sz="2000" dirty="0"/>
              <a:t>:</a:t>
            </a:r>
          </a:p>
          <a:p>
            <a:pPr lvl="1"/>
            <a:r>
              <a:rPr lang="en-US" dirty="0"/>
              <a:t>Immutability</a:t>
            </a:r>
          </a:p>
          <a:p>
            <a:pPr lvl="1"/>
            <a:r>
              <a:rPr lang="en-US" dirty="0"/>
              <a:t>Non-repudiation</a:t>
            </a:r>
          </a:p>
          <a:p>
            <a:pPr lvl="1"/>
            <a:r>
              <a:rPr lang="en-US" dirty="0"/>
              <a:t>Integrity</a:t>
            </a:r>
          </a:p>
          <a:p>
            <a:pPr lvl="1"/>
            <a:r>
              <a:rPr lang="en-US" dirty="0"/>
              <a:t>Transparency</a:t>
            </a:r>
          </a:p>
          <a:p>
            <a:pPr lvl="1"/>
            <a:r>
              <a:rPr lang="en-US" dirty="0"/>
              <a:t>Equal Rights</a:t>
            </a:r>
          </a:p>
          <a:p>
            <a:pPr marL="0" indent="0">
              <a:buNone/>
            </a:pPr>
            <a:r>
              <a:rPr lang="en-US" sz="2000" dirty="0"/>
              <a:t>Technical Challenges</a:t>
            </a:r>
            <a:r>
              <a:rPr lang="en-US" sz="2000" baseline="30000" dirty="0"/>
              <a:t>[2]</a:t>
            </a:r>
            <a:r>
              <a:rPr lang="en-US" sz="2000" dirty="0"/>
              <a:t>:</a:t>
            </a:r>
          </a:p>
          <a:p>
            <a:pPr lvl="1"/>
            <a:r>
              <a:rPr lang="en-US" dirty="0"/>
              <a:t>Throughput</a:t>
            </a:r>
          </a:p>
          <a:p>
            <a:pPr lvl="1"/>
            <a:r>
              <a:rPr lang="en-US" dirty="0"/>
              <a:t>Latency</a:t>
            </a:r>
          </a:p>
          <a:p>
            <a:pPr lvl="1"/>
            <a:r>
              <a:rPr lang="en-US" dirty="0"/>
              <a:t>Size</a:t>
            </a:r>
          </a:p>
          <a:p>
            <a:endParaRPr lang="en-US" sz="2000" dirty="0"/>
          </a:p>
        </p:txBody>
      </p:sp>
      <p:pic>
        <p:nvPicPr>
          <p:cNvPr id="5" name="Picture 4">
            <a:extLst>
              <a:ext uri="{FF2B5EF4-FFF2-40B4-BE49-F238E27FC236}">
                <a16:creationId xmlns:a16="http://schemas.microsoft.com/office/drawing/2014/main" id="{93D5EFF4-7076-EB44-92EB-774E51BD4164}"/>
              </a:ext>
            </a:extLst>
          </p:cNvPr>
          <p:cNvPicPr>
            <a:picLocks noChangeAspect="1"/>
          </p:cNvPicPr>
          <p:nvPr/>
        </p:nvPicPr>
        <p:blipFill rotWithShape="1">
          <a:blip r:embed="rId2"/>
          <a:srcRect l="6523"/>
          <a:stretch/>
        </p:blipFill>
        <p:spPr>
          <a:xfrm>
            <a:off x="4772026" y="2626823"/>
            <a:ext cx="6632576" cy="1777387"/>
          </a:xfrm>
          <a:prstGeom prst="rect">
            <a:avLst/>
          </a:prstGeom>
        </p:spPr>
      </p:pic>
      <p:sp>
        <p:nvSpPr>
          <p:cNvPr id="4" name="Slide Number Placeholder 3">
            <a:extLst>
              <a:ext uri="{FF2B5EF4-FFF2-40B4-BE49-F238E27FC236}">
                <a16:creationId xmlns:a16="http://schemas.microsoft.com/office/drawing/2014/main" id="{F1E997DE-A9D8-A44C-9BF5-02A429DDB3ED}"/>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6" name="TextBox 5">
            <a:extLst>
              <a:ext uri="{FF2B5EF4-FFF2-40B4-BE49-F238E27FC236}">
                <a16:creationId xmlns:a16="http://schemas.microsoft.com/office/drawing/2014/main" id="{933614AE-1282-3E4E-B1BF-2B04641F8B52}"/>
              </a:ext>
            </a:extLst>
          </p:cNvPr>
          <p:cNvSpPr txBox="1"/>
          <p:nvPr/>
        </p:nvSpPr>
        <p:spPr>
          <a:xfrm>
            <a:off x="1141412" y="6427113"/>
            <a:ext cx="9998250" cy="430887"/>
          </a:xfrm>
          <a:prstGeom prst="rect">
            <a:avLst/>
          </a:prstGeom>
          <a:noFill/>
        </p:spPr>
        <p:txBody>
          <a:bodyPr wrap="none" rtlCol="0">
            <a:spAutoFit/>
          </a:bodyPr>
          <a:lstStyle/>
          <a:p>
            <a:r>
              <a:rPr lang="en-US" sz="1100" dirty="0"/>
              <a:t>[1] X. Xu </a:t>
            </a:r>
            <a:r>
              <a:rPr lang="en-US" sz="1100" i="1" dirty="0"/>
              <a:t>et al.</a:t>
            </a:r>
            <a:r>
              <a:rPr lang="en-US" sz="1100" dirty="0"/>
              <a:t>, “A Taxonomy of Blockchain-Based Systems for Architecture Design,” in </a:t>
            </a:r>
            <a:r>
              <a:rPr lang="en-US" sz="1100" i="1" dirty="0"/>
              <a:t>2017 IEEE International Conference on Software Architecture (ICSA)</a:t>
            </a:r>
            <a:r>
              <a:rPr lang="en-US" sz="1100" dirty="0"/>
              <a:t>, 2017, pp. 243–252.</a:t>
            </a:r>
          </a:p>
          <a:p>
            <a:r>
              <a:rPr lang="en-US" sz="1100" dirty="0"/>
              <a:t>[2] M. Swan, </a:t>
            </a:r>
            <a:r>
              <a:rPr lang="en-US" sz="1100" i="1" dirty="0"/>
              <a:t>Blockchain : blueprint for a new economy</a:t>
            </a:r>
            <a:r>
              <a:rPr lang="en-US" sz="1100" dirty="0"/>
              <a:t>. Sebastopol, Calif.: O’Reilly Media, 2015.</a:t>
            </a:r>
          </a:p>
        </p:txBody>
      </p:sp>
    </p:spTree>
    <p:extLst>
      <p:ext uri="{BB962C8B-B14F-4D97-AF65-F5344CB8AC3E}">
        <p14:creationId xmlns:p14="http://schemas.microsoft.com/office/powerpoint/2010/main" val="2340692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77AE-8D1C-6040-BE44-EF1E9B0328B5}"/>
              </a:ext>
            </a:extLst>
          </p:cNvPr>
          <p:cNvSpPr>
            <a:spLocks noGrp="1"/>
          </p:cNvSpPr>
          <p:nvPr>
            <p:ph type="title"/>
          </p:nvPr>
        </p:nvSpPr>
        <p:spPr>
          <a:xfrm>
            <a:off x="1141413" y="286005"/>
            <a:ext cx="9905998" cy="1478570"/>
          </a:xfrm>
        </p:spPr>
        <p:txBody>
          <a:bodyPr/>
          <a:lstStyle/>
          <a:p>
            <a:r>
              <a:rPr lang="en-US" dirty="0">
                <a:solidFill>
                  <a:schemeClr val="tx2"/>
                </a:solidFill>
              </a:rPr>
              <a:t>Data structure Validation</a:t>
            </a:r>
            <a:endParaRPr lang="en-US" dirty="0"/>
          </a:p>
        </p:txBody>
      </p:sp>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30</a:t>
            </a:fld>
            <a:endParaRPr lang="en-US"/>
          </a:p>
        </p:txBody>
      </p:sp>
      <p:sp>
        <p:nvSpPr>
          <p:cNvPr id="8" name="Content Placeholder 2">
            <a:extLst>
              <a:ext uri="{FF2B5EF4-FFF2-40B4-BE49-F238E27FC236}">
                <a16:creationId xmlns:a16="http://schemas.microsoft.com/office/drawing/2014/main" id="{4B80F230-C0CC-FF42-A883-90A9C42ABAC4}"/>
              </a:ext>
            </a:extLst>
          </p:cNvPr>
          <p:cNvSpPr>
            <a:spLocks noGrp="1"/>
          </p:cNvSpPr>
          <p:nvPr>
            <p:ph idx="1"/>
          </p:nvPr>
        </p:nvSpPr>
        <p:spPr>
          <a:xfrm>
            <a:off x="1141412" y="1382631"/>
            <a:ext cx="5724610" cy="3756298"/>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pic>
        <p:nvPicPr>
          <p:cNvPr id="16" name="Picture 15">
            <a:extLst>
              <a:ext uri="{FF2B5EF4-FFF2-40B4-BE49-F238E27FC236}">
                <a16:creationId xmlns:a16="http://schemas.microsoft.com/office/drawing/2014/main" id="{534F6A5E-E787-6647-A4DA-AD8A6FA28BDE}"/>
              </a:ext>
            </a:extLst>
          </p:cNvPr>
          <p:cNvPicPr>
            <a:picLocks noChangeAspect="1"/>
          </p:cNvPicPr>
          <p:nvPr/>
        </p:nvPicPr>
        <p:blipFill>
          <a:blip r:embed="rId2"/>
          <a:stretch>
            <a:fillRect/>
          </a:stretch>
        </p:blipFill>
        <p:spPr>
          <a:xfrm>
            <a:off x="3015424" y="1875668"/>
            <a:ext cx="6157976" cy="3896512"/>
          </a:xfrm>
          <a:prstGeom prst="rect">
            <a:avLst/>
          </a:prstGeom>
        </p:spPr>
      </p:pic>
    </p:spTree>
    <p:extLst>
      <p:ext uri="{BB962C8B-B14F-4D97-AF65-F5344CB8AC3E}">
        <p14:creationId xmlns:p14="http://schemas.microsoft.com/office/powerpoint/2010/main" val="217877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77AE-8D1C-6040-BE44-EF1E9B0328B5}"/>
              </a:ext>
            </a:extLst>
          </p:cNvPr>
          <p:cNvSpPr>
            <a:spLocks noGrp="1"/>
          </p:cNvSpPr>
          <p:nvPr>
            <p:ph type="title"/>
          </p:nvPr>
        </p:nvSpPr>
        <p:spPr>
          <a:xfrm>
            <a:off x="1141413" y="286005"/>
            <a:ext cx="9905998" cy="1478570"/>
          </a:xfrm>
        </p:spPr>
        <p:txBody>
          <a:bodyPr/>
          <a:lstStyle/>
          <a:p>
            <a:r>
              <a:rPr lang="en-US" dirty="0">
                <a:solidFill>
                  <a:schemeClr val="tx2"/>
                </a:solidFill>
              </a:rPr>
              <a:t>Data structure Validation</a:t>
            </a:r>
            <a:endParaRPr lang="en-US" dirty="0"/>
          </a:p>
        </p:txBody>
      </p:sp>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31</a:t>
            </a:fld>
            <a:endParaRPr lang="en-US"/>
          </a:p>
        </p:txBody>
      </p:sp>
      <p:sp>
        <p:nvSpPr>
          <p:cNvPr id="8" name="Content Placeholder 2">
            <a:extLst>
              <a:ext uri="{FF2B5EF4-FFF2-40B4-BE49-F238E27FC236}">
                <a16:creationId xmlns:a16="http://schemas.microsoft.com/office/drawing/2014/main" id="{4B80F230-C0CC-FF42-A883-90A9C42ABAC4}"/>
              </a:ext>
            </a:extLst>
          </p:cNvPr>
          <p:cNvSpPr>
            <a:spLocks noGrp="1"/>
          </p:cNvSpPr>
          <p:nvPr>
            <p:ph idx="1"/>
          </p:nvPr>
        </p:nvSpPr>
        <p:spPr>
          <a:xfrm>
            <a:off x="1141412" y="1382631"/>
            <a:ext cx="5724610" cy="3756298"/>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11DA800A-D2A9-544B-AE1F-2DB56194590B}"/>
              </a:ext>
            </a:extLst>
          </p:cNvPr>
          <p:cNvPicPr>
            <a:picLocks noChangeAspect="1"/>
          </p:cNvPicPr>
          <p:nvPr/>
        </p:nvPicPr>
        <p:blipFill>
          <a:blip r:embed="rId2"/>
          <a:stretch>
            <a:fillRect/>
          </a:stretch>
        </p:blipFill>
        <p:spPr>
          <a:xfrm>
            <a:off x="2427515" y="2087179"/>
            <a:ext cx="7333793" cy="3978657"/>
          </a:xfrm>
          <a:prstGeom prst="rect">
            <a:avLst/>
          </a:prstGeom>
        </p:spPr>
      </p:pic>
    </p:spTree>
    <p:extLst>
      <p:ext uri="{BB962C8B-B14F-4D97-AF65-F5344CB8AC3E}">
        <p14:creationId xmlns:p14="http://schemas.microsoft.com/office/powerpoint/2010/main" val="530820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77AE-8D1C-6040-BE44-EF1E9B0328B5}"/>
              </a:ext>
            </a:extLst>
          </p:cNvPr>
          <p:cNvSpPr>
            <a:spLocks noGrp="1"/>
          </p:cNvSpPr>
          <p:nvPr>
            <p:ph type="title"/>
          </p:nvPr>
        </p:nvSpPr>
        <p:spPr>
          <a:xfrm>
            <a:off x="1141413" y="286005"/>
            <a:ext cx="9905998" cy="1478570"/>
          </a:xfrm>
        </p:spPr>
        <p:txBody>
          <a:bodyPr/>
          <a:lstStyle/>
          <a:p>
            <a:r>
              <a:rPr lang="en-US" dirty="0">
                <a:solidFill>
                  <a:schemeClr val="tx2"/>
                </a:solidFill>
              </a:rPr>
              <a:t>Data structure Validation</a:t>
            </a:r>
            <a:endParaRPr lang="en-US" dirty="0"/>
          </a:p>
        </p:txBody>
      </p:sp>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32</a:t>
            </a:fld>
            <a:endParaRPr lang="en-US"/>
          </a:p>
        </p:txBody>
      </p:sp>
      <p:sp>
        <p:nvSpPr>
          <p:cNvPr id="8" name="Content Placeholder 2">
            <a:extLst>
              <a:ext uri="{FF2B5EF4-FFF2-40B4-BE49-F238E27FC236}">
                <a16:creationId xmlns:a16="http://schemas.microsoft.com/office/drawing/2014/main" id="{4B80F230-C0CC-FF42-A883-90A9C42ABAC4}"/>
              </a:ext>
            </a:extLst>
          </p:cNvPr>
          <p:cNvSpPr>
            <a:spLocks noGrp="1"/>
          </p:cNvSpPr>
          <p:nvPr>
            <p:ph idx="1"/>
          </p:nvPr>
        </p:nvSpPr>
        <p:spPr>
          <a:xfrm>
            <a:off x="1141412" y="1382631"/>
            <a:ext cx="5724610" cy="3756298"/>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pic>
        <p:nvPicPr>
          <p:cNvPr id="21" name="Picture 20">
            <a:extLst>
              <a:ext uri="{FF2B5EF4-FFF2-40B4-BE49-F238E27FC236}">
                <a16:creationId xmlns:a16="http://schemas.microsoft.com/office/drawing/2014/main" id="{1368B46D-22E2-D041-9BEC-85C2EBE39EBD}"/>
              </a:ext>
            </a:extLst>
          </p:cNvPr>
          <p:cNvPicPr>
            <a:picLocks noChangeAspect="1"/>
          </p:cNvPicPr>
          <p:nvPr/>
        </p:nvPicPr>
        <p:blipFill>
          <a:blip r:embed="rId2"/>
          <a:stretch>
            <a:fillRect/>
          </a:stretch>
        </p:blipFill>
        <p:spPr>
          <a:xfrm>
            <a:off x="2592864" y="2032280"/>
            <a:ext cx="7006272" cy="4034646"/>
          </a:xfrm>
          <a:prstGeom prst="rect">
            <a:avLst/>
          </a:prstGeom>
        </p:spPr>
      </p:pic>
    </p:spTree>
    <p:extLst>
      <p:ext uri="{BB962C8B-B14F-4D97-AF65-F5344CB8AC3E}">
        <p14:creationId xmlns:p14="http://schemas.microsoft.com/office/powerpoint/2010/main" val="1602422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3001" y="469064"/>
            <a:ext cx="9905998" cy="804717"/>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874604" cy="5006305"/>
          </a:xfrm>
        </p:spPr>
        <p:txBody>
          <a:bodyPr>
            <a:normAutofit/>
          </a:bodyPr>
          <a:lstStyle/>
          <a:p>
            <a:pPr marL="0" indent="0">
              <a:buNone/>
            </a:pPr>
            <a:r>
              <a:rPr lang="en-US" sz="2000" b="1" dirty="0">
                <a:solidFill>
                  <a:schemeClr val="accent5"/>
                </a:solidFill>
              </a:rPr>
              <a:t>Classification of Data Structures (In Progress)</a:t>
            </a:r>
            <a:endParaRPr lang="en-US" sz="2000" dirty="0"/>
          </a:p>
          <a:p>
            <a:pPr marL="0" indent="0">
              <a:buNone/>
            </a:pPr>
            <a:r>
              <a:rPr lang="en-US" sz="2000" dirty="0"/>
              <a:t>Aim is to be able to </a:t>
            </a:r>
            <a:r>
              <a:rPr lang="en-US" sz="2000" dirty="0">
                <a:solidFill>
                  <a:schemeClr val="accent5"/>
                </a:solidFill>
              </a:rPr>
              <a:t>classify data structures according to</a:t>
            </a:r>
            <a:r>
              <a:rPr lang="en-US" sz="2000" dirty="0"/>
              <a:t> their impact on:</a:t>
            </a:r>
          </a:p>
          <a:p>
            <a:pPr marL="914400" lvl="1" indent="-457200">
              <a:buFont typeface="+mj-lt"/>
              <a:buAutoNum type="arabicPeriod"/>
            </a:pPr>
            <a:r>
              <a:rPr lang="en-US" sz="1800" dirty="0"/>
              <a:t>Fundamental Properties of blockchains</a:t>
            </a:r>
          </a:p>
          <a:p>
            <a:pPr marL="914400" lvl="1" indent="-457200">
              <a:buFont typeface="+mj-lt"/>
              <a:buAutoNum type="arabicPeriod"/>
            </a:pPr>
            <a:r>
              <a:rPr lang="en-US" sz="1800" dirty="0"/>
              <a:t>Quality Attributes of Throughput, Latency, and Size</a:t>
            </a:r>
          </a:p>
          <a:p>
            <a:pPr marL="457200" lvl="1" indent="0">
              <a:buNone/>
            </a:pPr>
            <a:endParaRPr lang="en-US" sz="1800" dirty="0"/>
          </a:p>
          <a:p>
            <a:endParaRPr lang="en-US" sz="2000" dirty="0"/>
          </a:p>
          <a:p>
            <a:endParaRPr lang="en-US" sz="2000" dirty="0"/>
          </a:p>
          <a:p>
            <a:endParaRPr lang="en-US" sz="2000" dirty="0"/>
          </a:p>
          <a:p>
            <a:endParaRPr lang="en-US" sz="2000" dirty="0"/>
          </a:p>
          <a:p>
            <a:pPr marL="0" indent="0">
              <a:buNone/>
            </a:pPr>
            <a:r>
              <a:rPr lang="en-US" sz="2000" dirty="0"/>
              <a:t>The method of classification that is used </a:t>
            </a:r>
            <a:r>
              <a:rPr lang="en-US" sz="2000" dirty="0">
                <a:solidFill>
                  <a:schemeClr val="accent5"/>
                </a:solidFill>
              </a:rPr>
              <a:t>mirrors the method used by Xu et al.</a:t>
            </a:r>
            <a:r>
              <a:rPr lang="en-US" sz="2000" baseline="30000" dirty="0">
                <a:solidFill>
                  <a:schemeClr val="accent5"/>
                </a:solidFill>
              </a:rPr>
              <a:t>[1]</a:t>
            </a:r>
            <a:r>
              <a:rPr lang="en-US" sz="2000" dirty="0">
                <a:solidFill>
                  <a:schemeClr val="accent5"/>
                </a:solidFill>
              </a:rPr>
              <a:t> in their </a:t>
            </a:r>
            <a:r>
              <a:rPr lang="en-US" sz="2000" i="1" dirty="0">
                <a:solidFill>
                  <a:schemeClr val="accent5"/>
                </a:solidFill>
              </a:rPr>
              <a:t>Taxonomy of Blockchain-Based Systems</a:t>
            </a:r>
            <a:r>
              <a:rPr lang="en-US" sz="2000" dirty="0"/>
              <a:t>.</a:t>
            </a:r>
          </a:p>
          <a:p>
            <a:pPr lvl="1"/>
            <a:endParaRPr lang="en-US" sz="1800" dirty="0"/>
          </a:p>
          <a:p>
            <a:pPr lvl="1"/>
            <a:endParaRPr lang="en-US" sz="1800" dirty="0"/>
          </a:p>
          <a:p>
            <a:endParaRPr lang="en-US" sz="2000"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33</a:t>
            </a:fld>
            <a:endParaRPr lang="en-US"/>
          </a:p>
        </p:txBody>
      </p:sp>
      <p:sp>
        <p:nvSpPr>
          <p:cNvPr id="9" name="TextBox 8">
            <a:extLst>
              <a:ext uri="{FF2B5EF4-FFF2-40B4-BE49-F238E27FC236}">
                <a16:creationId xmlns:a16="http://schemas.microsoft.com/office/drawing/2014/main" id="{35361E12-65A2-1F40-8483-CB37AD70AB09}"/>
              </a:ext>
            </a:extLst>
          </p:cNvPr>
          <p:cNvSpPr txBox="1"/>
          <p:nvPr/>
        </p:nvSpPr>
        <p:spPr>
          <a:xfrm>
            <a:off x="1141412" y="6440761"/>
            <a:ext cx="9998250" cy="261610"/>
          </a:xfrm>
          <a:prstGeom prst="rect">
            <a:avLst/>
          </a:prstGeom>
          <a:noFill/>
        </p:spPr>
        <p:txBody>
          <a:bodyPr wrap="none" rtlCol="0">
            <a:spAutoFit/>
          </a:bodyPr>
          <a:lstStyle/>
          <a:p>
            <a:r>
              <a:rPr lang="en-US" sz="1100" dirty="0"/>
              <a:t>[1] X. Xu </a:t>
            </a:r>
            <a:r>
              <a:rPr lang="en-US" sz="1100" i="1" dirty="0"/>
              <a:t>et al.</a:t>
            </a:r>
            <a:r>
              <a:rPr lang="en-US" sz="1100" dirty="0"/>
              <a:t>, “A Taxonomy of Blockchain-Based Systems for Architecture Design,” in </a:t>
            </a:r>
            <a:r>
              <a:rPr lang="en-US" sz="1100" i="1" dirty="0"/>
              <a:t>2017 IEEE International Conference on Software Architecture (ICSA)</a:t>
            </a:r>
            <a:r>
              <a:rPr lang="en-US" sz="1100" dirty="0"/>
              <a:t>, 2017, pp. 243–252.</a:t>
            </a:r>
          </a:p>
        </p:txBody>
      </p:sp>
      <p:pic>
        <p:nvPicPr>
          <p:cNvPr id="6" name="Picture 5">
            <a:extLst>
              <a:ext uri="{FF2B5EF4-FFF2-40B4-BE49-F238E27FC236}">
                <a16:creationId xmlns:a16="http://schemas.microsoft.com/office/drawing/2014/main" id="{73801CE8-99EC-7A43-A1E0-F62EF8E9869E}"/>
              </a:ext>
            </a:extLst>
          </p:cNvPr>
          <p:cNvPicPr>
            <a:picLocks noChangeAspect="1"/>
          </p:cNvPicPr>
          <p:nvPr/>
        </p:nvPicPr>
        <p:blipFill>
          <a:blip r:embed="rId2"/>
          <a:stretch>
            <a:fillRect/>
          </a:stretch>
        </p:blipFill>
        <p:spPr>
          <a:xfrm>
            <a:off x="1321871" y="3429000"/>
            <a:ext cx="5842000" cy="1676400"/>
          </a:xfrm>
          <a:prstGeom prst="rect">
            <a:avLst/>
          </a:prstGeom>
          <a:solidFill>
            <a:schemeClr val="tx1"/>
          </a:solidFill>
        </p:spPr>
      </p:pic>
      <p:pic>
        <p:nvPicPr>
          <p:cNvPr id="13" name="Picture 12">
            <a:extLst>
              <a:ext uri="{FF2B5EF4-FFF2-40B4-BE49-F238E27FC236}">
                <a16:creationId xmlns:a16="http://schemas.microsoft.com/office/drawing/2014/main" id="{22934A2B-C984-A14F-B001-1CF6D683C131}"/>
              </a:ext>
            </a:extLst>
          </p:cNvPr>
          <p:cNvPicPr>
            <a:picLocks noChangeAspect="1"/>
          </p:cNvPicPr>
          <p:nvPr/>
        </p:nvPicPr>
        <p:blipFill>
          <a:blip r:embed="rId3"/>
          <a:stretch>
            <a:fillRect/>
          </a:stretch>
        </p:blipFill>
        <p:spPr>
          <a:xfrm>
            <a:off x="7713029" y="3429000"/>
            <a:ext cx="3517900" cy="1676400"/>
          </a:xfrm>
          <a:prstGeom prst="rect">
            <a:avLst/>
          </a:prstGeom>
          <a:solidFill>
            <a:schemeClr val="tx1"/>
          </a:solidFill>
        </p:spPr>
      </p:pic>
    </p:spTree>
    <p:extLst>
      <p:ext uri="{BB962C8B-B14F-4D97-AF65-F5344CB8AC3E}">
        <p14:creationId xmlns:p14="http://schemas.microsoft.com/office/powerpoint/2010/main" val="3873855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FF2A-12C8-C348-BF8D-048DB34D4244}"/>
              </a:ext>
            </a:extLst>
          </p:cNvPr>
          <p:cNvSpPr>
            <a:spLocks noGrp="1"/>
          </p:cNvSpPr>
          <p:nvPr>
            <p:ph type="title"/>
          </p:nvPr>
        </p:nvSpPr>
        <p:spPr>
          <a:xfrm>
            <a:off x="1141413" y="502403"/>
            <a:ext cx="9905998" cy="1478570"/>
          </a:xfrm>
        </p:spPr>
        <p:txBody>
          <a:bodyPr/>
          <a:lstStyle/>
          <a:p>
            <a:r>
              <a:rPr lang="en-US" dirty="0">
                <a:solidFill>
                  <a:schemeClr val="tx2"/>
                </a:solidFill>
              </a:rPr>
              <a:t>Pool of Evaluators</a:t>
            </a:r>
          </a:p>
        </p:txBody>
      </p:sp>
      <p:sp>
        <p:nvSpPr>
          <p:cNvPr id="3" name="Content Placeholder 2">
            <a:extLst>
              <a:ext uri="{FF2B5EF4-FFF2-40B4-BE49-F238E27FC236}">
                <a16:creationId xmlns:a16="http://schemas.microsoft.com/office/drawing/2014/main" id="{4F93BE96-F07D-DA4B-80FB-4F989D8429A5}"/>
              </a:ext>
            </a:extLst>
          </p:cNvPr>
          <p:cNvSpPr>
            <a:spLocks noGrp="1"/>
          </p:cNvSpPr>
          <p:nvPr>
            <p:ph idx="1"/>
          </p:nvPr>
        </p:nvSpPr>
        <p:spPr>
          <a:xfrm>
            <a:off x="1141412" y="2133372"/>
            <a:ext cx="9905999" cy="3541714"/>
          </a:xfrm>
        </p:spPr>
        <p:txBody>
          <a:bodyPr/>
          <a:lstStyle/>
          <a:p>
            <a:pPr marL="0" indent="0">
              <a:buNone/>
            </a:pPr>
            <a:r>
              <a:rPr lang="en-US" b="1" dirty="0">
                <a:solidFill>
                  <a:schemeClr val="accent5"/>
                </a:solidFill>
              </a:rPr>
              <a:t>With Knowledge of Blockchain Technology</a:t>
            </a:r>
          </a:p>
          <a:p>
            <a:r>
              <a:rPr lang="en-US" dirty="0"/>
              <a:t>Harold Castro</a:t>
            </a:r>
          </a:p>
          <a:p>
            <a:r>
              <a:rPr lang="en-US" dirty="0"/>
              <a:t>Diego Casas - Solution Engineer (IaaS + Blockchain) at Oracle</a:t>
            </a:r>
          </a:p>
          <a:p>
            <a:endParaRPr lang="en-US" dirty="0"/>
          </a:p>
          <a:p>
            <a:pPr marL="0" indent="0">
              <a:buNone/>
            </a:pPr>
            <a:r>
              <a:rPr lang="en-US" b="1" dirty="0">
                <a:solidFill>
                  <a:schemeClr val="accent5"/>
                </a:solidFill>
              </a:rPr>
              <a:t>With Knowledge of Algorithms/Data Structures</a:t>
            </a:r>
          </a:p>
          <a:p>
            <a:r>
              <a:rPr lang="en-US" dirty="0"/>
              <a:t>Rodrigo Cardoso</a:t>
            </a:r>
          </a:p>
        </p:txBody>
      </p:sp>
      <p:sp>
        <p:nvSpPr>
          <p:cNvPr id="4" name="Slide Number Placeholder 3">
            <a:extLst>
              <a:ext uri="{FF2B5EF4-FFF2-40B4-BE49-F238E27FC236}">
                <a16:creationId xmlns:a16="http://schemas.microsoft.com/office/drawing/2014/main" id="{B61F946B-FC3C-1149-AFCA-8F0197DA1325}"/>
              </a:ext>
            </a:extLst>
          </p:cNvPr>
          <p:cNvSpPr>
            <a:spLocks noGrp="1"/>
          </p:cNvSpPr>
          <p:nvPr>
            <p:ph type="sldNum" sz="quarter" idx="12"/>
          </p:nvPr>
        </p:nvSpPr>
        <p:spPr/>
        <p:txBody>
          <a:bodyPr/>
          <a:lstStyle/>
          <a:p>
            <a:fld id="{6D22F896-40B5-4ADD-8801-0D06FADFA095}" type="slidenum">
              <a:rPr lang="en-US" smtClean="0"/>
              <a:t>34</a:t>
            </a:fld>
            <a:endParaRPr lang="en-US"/>
          </a:p>
        </p:txBody>
      </p:sp>
    </p:spTree>
    <p:extLst>
      <p:ext uri="{BB962C8B-B14F-4D97-AF65-F5344CB8AC3E}">
        <p14:creationId xmlns:p14="http://schemas.microsoft.com/office/powerpoint/2010/main" val="271962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4EE21-BE42-A34D-87B0-DC8DFC32B1D6}"/>
              </a:ext>
            </a:extLst>
          </p:cNvPr>
          <p:cNvSpPr>
            <a:spLocks noGrp="1"/>
          </p:cNvSpPr>
          <p:nvPr>
            <p:ph type="title"/>
          </p:nvPr>
        </p:nvSpPr>
        <p:spPr>
          <a:xfrm>
            <a:off x="1671145" y="1419226"/>
            <a:ext cx="9376266" cy="2790167"/>
          </a:xfrm>
        </p:spPr>
        <p:txBody>
          <a:bodyPr/>
          <a:lstStyle/>
          <a:p>
            <a:r>
              <a:rPr lang="en-US" dirty="0">
                <a:solidFill>
                  <a:schemeClr val="tx2"/>
                </a:solidFill>
              </a:rPr>
              <a:t>Questions</a:t>
            </a:r>
          </a:p>
        </p:txBody>
      </p:sp>
      <p:sp>
        <p:nvSpPr>
          <p:cNvPr id="4" name="Slide Number Placeholder 3">
            <a:extLst>
              <a:ext uri="{FF2B5EF4-FFF2-40B4-BE49-F238E27FC236}">
                <a16:creationId xmlns:a16="http://schemas.microsoft.com/office/drawing/2014/main" id="{EDD6AEEF-5B82-674E-8168-447143BA1BB4}"/>
              </a:ext>
            </a:extLst>
          </p:cNvPr>
          <p:cNvSpPr>
            <a:spLocks noGrp="1"/>
          </p:cNvSpPr>
          <p:nvPr>
            <p:ph type="sldNum" sz="quarter" idx="12"/>
          </p:nvPr>
        </p:nvSpPr>
        <p:spPr/>
        <p:txBody>
          <a:bodyPr/>
          <a:lstStyle/>
          <a:p>
            <a:fld id="{6D22F896-40B5-4ADD-8801-0D06FADFA095}" type="slidenum">
              <a:rPr lang="en-US" smtClean="0"/>
              <a:t>35</a:t>
            </a:fld>
            <a:endParaRPr lang="en-US"/>
          </a:p>
        </p:txBody>
      </p:sp>
    </p:spTree>
    <p:extLst>
      <p:ext uri="{BB962C8B-B14F-4D97-AF65-F5344CB8AC3E}">
        <p14:creationId xmlns:p14="http://schemas.microsoft.com/office/powerpoint/2010/main" val="2004505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F943-5A93-5E4A-9682-A9F3425AE7D5}"/>
              </a:ext>
            </a:extLst>
          </p:cNvPr>
          <p:cNvSpPr>
            <a:spLocks noGrp="1"/>
          </p:cNvSpPr>
          <p:nvPr>
            <p:ph type="title"/>
          </p:nvPr>
        </p:nvSpPr>
        <p:spPr/>
        <p:txBody>
          <a:bodyPr/>
          <a:lstStyle/>
          <a:p>
            <a:r>
              <a:rPr lang="en-US" dirty="0">
                <a:solidFill>
                  <a:schemeClr val="tx2"/>
                </a:solidFill>
              </a:rPr>
              <a:t>Goals</a:t>
            </a:r>
          </a:p>
        </p:txBody>
      </p:sp>
      <p:sp>
        <p:nvSpPr>
          <p:cNvPr id="3" name="Content Placeholder 2">
            <a:extLst>
              <a:ext uri="{FF2B5EF4-FFF2-40B4-BE49-F238E27FC236}">
                <a16:creationId xmlns:a16="http://schemas.microsoft.com/office/drawing/2014/main" id="{D7978914-5582-D24D-87F8-11CCBC71F797}"/>
              </a:ext>
            </a:extLst>
          </p:cNvPr>
          <p:cNvSpPr>
            <a:spLocks noGrp="1"/>
          </p:cNvSpPr>
          <p:nvPr>
            <p:ph idx="1"/>
          </p:nvPr>
        </p:nvSpPr>
        <p:spPr>
          <a:xfrm>
            <a:off x="1141412" y="1700213"/>
            <a:ext cx="9905999" cy="4090988"/>
          </a:xfrm>
        </p:spPr>
        <p:txBody>
          <a:bodyPr>
            <a:normAutofit fontScale="70000" lnSpcReduction="20000"/>
          </a:bodyPr>
          <a:lstStyle/>
          <a:p>
            <a:pPr marL="0" indent="0">
              <a:buNone/>
            </a:pPr>
            <a:r>
              <a:rPr lang="en-US" b="1" dirty="0">
                <a:solidFill>
                  <a:schemeClr val="accent5"/>
                </a:solidFill>
              </a:rPr>
              <a:t>Main Goal</a:t>
            </a:r>
          </a:p>
          <a:p>
            <a:pPr marL="0" indent="0">
              <a:buNone/>
            </a:pPr>
            <a:r>
              <a:rPr lang="en-US" dirty="0">
                <a:solidFill>
                  <a:schemeClr val="accent5"/>
                </a:solidFill>
              </a:rPr>
              <a:t>Compare different distributed data structures</a:t>
            </a:r>
            <a:r>
              <a:rPr lang="en-US" dirty="0"/>
              <a:t> in terms of the extent to which they </a:t>
            </a:r>
            <a:r>
              <a:rPr lang="en-US" dirty="0">
                <a:solidFill>
                  <a:schemeClr val="accent5"/>
                </a:solidFill>
              </a:rPr>
              <a:t>guarantee a set of properties </a:t>
            </a:r>
            <a:r>
              <a:rPr lang="en-US" dirty="0"/>
              <a:t>and</a:t>
            </a:r>
            <a:r>
              <a:rPr lang="en-US" dirty="0">
                <a:solidFill>
                  <a:schemeClr val="accent5"/>
                </a:solidFill>
              </a:rPr>
              <a:t> satisfy a group of quality attributes of distributed systems</a:t>
            </a:r>
            <a:r>
              <a:rPr lang="en-US" dirty="0"/>
              <a:t>.</a:t>
            </a:r>
          </a:p>
          <a:p>
            <a:pPr marL="0" indent="0">
              <a:buNone/>
            </a:pPr>
            <a:endParaRPr lang="en-US" dirty="0"/>
          </a:p>
          <a:p>
            <a:pPr marL="0" lvl="0" indent="0">
              <a:buNone/>
            </a:pPr>
            <a:r>
              <a:rPr lang="en-US" b="1" dirty="0">
                <a:solidFill>
                  <a:schemeClr val="accent5"/>
                </a:solidFill>
              </a:rPr>
              <a:t>Specific Goals</a:t>
            </a:r>
          </a:p>
          <a:p>
            <a:pPr lvl="0"/>
            <a:r>
              <a:rPr lang="en-US" dirty="0">
                <a:solidFill>
                  <a:srgbClr val="63A0CC"/>
                </a:solidFill>
              </a:rPr>
              <a:t>Implement</a:t>
            </a:r>
            <a:r>
              <a:rPr lang="en-US" dirty="0"/>
              <a:t> three distributed data structures in a way that allows for comparison in terms of the three technical challenges identified for this technology.</a:t>
            </a:r>
          </a:p>
          <a:p>
            <a:pPr lvl="0"/>
            <a:r>
              <a:rPr lang="en-US" dirty="0">
                <a:solidFill>
                  <a:srgbClr val="63A0CC"/>
                </a:solidFill>
              </a:rPr>
              <a:t>Qualitatively evaluate and compare </a:t>
            </a:r>
            <a:r>
              <a:rPr lang="en-US" dirty="0"/>
              <a:t>the data structures in terms of the five fundamental properties of blockchains.</a:t>
            </a:r>
          </a:p>
          <a:p>
            <a:pPr lvl="0"/>
            <a:r>
              <a:rPr lang="en-US" dirty="0">
                <a:solidFill>
                  <a:srgbClr val="63A0CC"/>
                </a:solidFill>
              </a:rPr>
              <a:t>Quantitatively evaluate and compare </a:t>
            </a:r>
            <a:r>
              <a:rPr lang="en-US" dirty="0"/>
              <a:t>the data structures in terms of the three technical challenges.</a:t>
            </a:r>
          </a:p>
          <a:p>
            <a:pPr lvl="0"/>
            <a:r>
              <a:rPr lang="en-US" dirty="0">
                <a:solidFill>
                  <a:srgbClr val="63A0CC"/>
                </a:solidFill>
              </a:rPr>
              <a:t>Classify</a:t>
            </a:r>
            <a:r>
              <a:rPr lang="en-US" dirty="0"/>
              <a:t> the different data structures according to their impact on the five fundamental properties of blockchains and the three technical challenges identified for this technology.</a:t>
            </a:r>
          </a:p>
          <a:p>
            <a:pPr marL="0" indent="0">
              <a:buNone/>
            </a:pPr>
            <a:endParaRPr lang="en-US" b="1" dirty="0">
              <a:solidFill>
                <a:schemeClr val="accent5"/>
              </a:solidFill>
            </a:endParaRPr>
          </a:p>
        </p:txBody>
      </p:sp>
      <p:sp>
        <p:nvSpPr>
          <p:cNvPr id="4" name="Slide Number Placeholder 3">
            <a:extLst>
              <a:ext uri="{FF2B5EF4-FFF2-40B4-BE49-F238E27FC236}">
                <a16:creationId xmlns:a16="http://schemas.microsoft.com/office/drawing/2014/main" id="{EB95D4B3-AB67-4E4A-8406-9D73C0C3C306}"/>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123713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72DF-08E8-A047-9883-18DA2FC81D24}"/>
              </a:ext>
            </a:extLst>
          </p:cNvPr>
          <p:cNvSpPr>
            <a:spLocks noGrp="1"/>
          </p:cNvSpPr>
          <p:nvPr>
            <p:ph type="title"/>
          </p:nvPr>
        </p:nvSpPr>
        <p:spPr>
          <a:xfrm>
            <a:off x="1141413" y="618518"/>
            <a:ext cx="9905998" cy="1478570"/>
          </a:xfrm>
        </p:spPr>
        <p:txBody>
          <a:bodyPr/>
          <a:lstStyle/>
          <a:p>
            <a:r>
              <a:rPr lang="en-US">
                <a:solidFill>
                  <a:schemeClr val="tx2"/>
                </a:solidFill>
              </a:rPr>
              <a:t>Plan for 2019-10</a:t>
            </a:r>
            <a:endParaRPr lang="en-US" dirty="0">
              <a:solidFill>
                <a:schemeClr val="tx2"/>
              </a:solidFill>
            </a:endParaRPr>
          </a:p>
        </p:txBody>
      </p:sp>
      <p:sp>
        <p:nvSpPr>
          <p:cNvPr id="4" name="Slide Number Placeholder 3">
            <a:extLst>
              <a:ext uri="{FF2B5EF4-FFF2-40B4-BE49-F238E27FC236}">
                <a16:creationId xmlns:a16="http://schemas.microsoft.com/office/drawing/2014/main" id="{53AD0FBA-4B95-FE46-B212-8D946FAAF02E}"/>
              </a:ext>
            </a:extLst>
          </p:cNvPr>
          <p:cNvSpPr>
            <a:spLocks noGrp="1"/>
          </p:cNvSpPr>
          <p:nvPr>
            <p:ph type="sldNum" sz="quarter" idx="12"/>
          </p:nvPr>
        </p:nvSpPr>
        <p:spPr>
          <a:xfrm>
            <a:off x="10276321" y="5883274"/>
            <a:ext cx="771089" cy="365125"/>
          </a:xfrm>
        </p:spPr>
        <p:txBody>
          <a:bodyPr/>
          <a:lstStyle/>
          <a:p>
            <a:fld id="{6D22F896-40B5-4ADD-8801-0D06FADFA095}" type="slidenum">
              <a:rPr lang="en-US" smtClean="0"/>
              <a:t>5</a:t>
            </a:fld>
            <a:endParaRPr lang="en-US"/>
          </a:p>
        </p:txBody>
      </p:sp>
      <p:pic>
        <p:nvPicPr>
          <p:cNvPr id="7" name="Picture 6">
            <a:extLst>
              <a:ext uri="{FF2B5EF4-FFF2-40B4-BE49-F238E27FC236}">
                <a16:creationId xmlns:a16="http://schemas.microsoft.com/office/drawing/2014/main" id="{2B719990-7B85-7543-977D-819DA5152686}"/>
              </a:ext>
            </a:extLst>
          </p:cNvPr>
          <p:cNvPicPr>
            <a:picLocks noChangeAspect="1"/>
          </p:cNvPicPr>
          <p:nvPr/>
        </p:nvPicPr>
        <p:blipFill>
          <a:blip r:embed="rId2"/>
          <a:stretch>
            <a:fillRect/>
          </a:stretch>
        </p:blipFill>
        <p:spPr>
          <a:xfrm>
            <a:off x="2909387" y="2097088"/>
            <a:ext cx="6370050" cy="2920423"/>
          </a:xfrm>
          <a:prstGeom prst="rect">
            <a:avLst/>
          </a:prstGeom>
          <a:solidFill>
            <a:schemeClr val="tx1"/>
          </a:solidFill>
        </p:spPr>
      </p:pic>
    </p:spTree>
    <p:extLst>
      <p:ext uri="{BB962C8B-B14F-4D97-AF65-F5344CB8AC3E}">
        <p14:creationId xmlns:p14="http://schemas.microsoft.com/office/powerpoint/2010/main" val="1415439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A21C-022A-114B-8416-37C6B7AF95E2}"/>
              </a:ext>
            </a:extLst>
          </p:cNvPr>
          <p:cNvSpPr>
            <a:spLocks noGrp="1"/>
          </p:cNvSpPr>
          <p:nvPr>
            <p:ph type="title"/>
          </p:nvPr>
        </p:nvSpPr>
        <p:spPr/>
        <p:txBody>
          <a:bodyPr/>
          <a:lstStyle/>
          <a:p>
            <a:r>
              <a:rPr lang="en-US" dirty="0">
                <a:solidFill>
                  <a:schemeClr val="tx2"/>
                </a:solidFill>
              </a:rPr>
              <a:t>Questions</a:t>
            </a:r>
            <a:br>
              <a:rPr lang="en-US" dirty="0">
                <a:solidFill>
                  <a:schemeClr val="tx2"/>
                </a:solidFill>
              </a:rPr>
            </a:br>
            <a:br>
              <a:rPr lang="en-US" dirty="0">
                <a:solidFill>
                  <a:schemeClr val="tx2"/>
                </a:solidFill>
              </a:rPr>
            </a:br>
            <a:r>
              <a:rPr lang="en-US" dirty="0"/>
              <a:t>What Can Blockchains Do?</a:t>
            </a:r>
            <a:br>
              <a:rPr lang="en-US" dirty="0"/>
            </a:br>
            <a:br>
              <a:rPr lang="en-US" dirty="0"/>
            </a:br>
            <a:r>
              <a:rPr lang="en-US" dirty="0"/>
              <a:t>What can’t they do?</a:t>
            </a:r>
          </a:p>
        </p:txBody>
      </p:sp>
      <p:sp>
        <p:nvSpPr>
          <p:cNvPr id="4" name="Slide Number Placeholder 3">
            <a:extLst>
              <a:ext uri="{FF2B5EF4-FFF2-40B4-BE49-F238E27FC236}">
                <a16:creationId xmlns:a16="http://schemas.microsoft.com/office/drawing/2014/main" id="{183A8170-711C-AF4A-B9B5-3886B07B6A1D}"/>
              </a:ext>
            </a:extLst>
          </p:cNvPr>
          <p:cNvSpPr>
            <a:spLocks noGrp="1"/>
          </p:cNvSpPr>
          <p:nvPr>
            <p:ph type="sldNum" sz="quarter" idx="12"/>
          </p:nvPr>
        </p:nvSpPr>
        <p:spPr/>
        <p:txBody>
          <a:bodyPr/>
          <a:lstStyle/>
          <a:p>
            <a:fld id="{6D22F896-40B5-4ADD-8801-0D06FADFA095}" type="slidenum">
              <a:rPr lang="en-US" smtClean="0"/>
              <a:t>6</a:t>
            </a:fld>
            <a:endParaRPr lang="en-US"/>
          </a:p>
        </p:txBody>
      </p:sp>
    </p:spTree>
    <p:extLst>
      <p:ext uri="{BB962C8B-B14F-4D97-AF65-F5344CB8AC3E}">
        <p14:creationId xmlns:p14="http://schemas.microsoft.com/office/powerpoint/2010/main" val="607361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p:txBody>
          <a:bodyPr/>
          <a:lstStyle/>
          <a:p>
            <a:r>
              <a:rPr lang="en-US" dirty="0">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895528"/>
            <a:ext cx="9905999" cy="3541714"/>
          </a:xfrm>
        </p:spPr>
        <p:txBody>
          <a:bodyPr>
            <a:normAutofit/>
          </a:bodyPr>
          <a:lstStyle/>
          <a:p>
            <a:pPr marL="0" indent="0">
              <a:buNone/>
            </a:pPr>
            <a:r>
              <a:rPr lang="en-US" b="1" dirty="0">
                <a:solidFill>
                  <a:schemeClr val="accent5"/>
                </a:solidFill>
              </a:rPr>
              <a:t>A Taxonomy of Blockchain-Based Systems for Architecture Design </a:t>
            </a:r>
            <a:r>
              <a:rPr lang="en-US" b="1" baseline="30000" dirty="0">
                <a:solidFill>
                  <a:schemeClr val="accent5"/>
                </a:solidFill>
              </a:rPr>
              <a:t>[1]</a:t>
            </a:r>
            <a:r>
              <a:rPr lang="en-US" b="1" dirty="0">
                <a:solidFill>
                  <a:schemeClr val="accent5"/>
                </a:solidFill>
              </a:rPr>
              <a:t> </a:t>
            </a:r>
          </a:p>
          <a:p>
            <a:r>
              <a:rPr lang="en-US" dirty="0"/>
              <a:t>Xu et al. propose a </a:t>
            </a:r>
            <a:r>
              <a:rPr lang="en-US" dirty="0">
                <a:solidFill>
                  <a:schemeClr val="accent5"/>
                </a:solidFill>
              </a:rPr>
              <a:t>taxonomy to classify and compare blockchains </a:t>
            </a:r>
            <a:r>
              <a:rPr lang="en-US" dirty="0"/>
              <a:t>and this way </a:t>
            </a:r>
            <a:r>
              <a:rPr lang="en-US" dirty="0">
                <a:solidFill>
                  <a:schemeClr val="accent5"/>
                </a:solidFill>
              </a:rPr>
              <a:t>assist in the design and evaluation of their impact on software architectures</a:t>
            </a:r>
            <a:r>
              <a:rPr lang="en-US" dirty="0"/>
              <a:t>.</a:t>
            </a:r>
          </a:p>
          <a:p>
            <a:r>
              <a:rPr lang="en-US" dirty="0"/>
              <a:t>The taxonomy is intended to help with </a:t>
            </a:r>
            <a:r>
              <a:rPr lang="en-US" dirty="0">
                <a:solidFill>
                  <a:schemeClr val="accent5"/>
                </a:solidFill>
              </a:rPr>
              <a:t>considerations about the quality attributes </a:t>
            </a:r>
            <a:r>
              <a:rPr lang="en-US" dirty="0"/>
              <a:t>(e.g., availability, security, performance) of blockchain-based systems.</a:t>
            </a:r>
          </a:p>
          <a:p>
            <a:endParaRPr lang="en-US" b="1" dirty="0"/>
          </a:p>
        </p:txBody>
      </p:sp>
      <p:sp>
        <p:nvSpPr>
          <p:cNvPr id="5" name="Slide Number Placeholder 4">
            <a:extLst>
              <a:ext uri="{FF2B5EF4-FFF2-40B4-BE49-F238E27FC236}">
                <a16:creationId xmlns:a16="http://schemas.microsoft.com/office/drawing/2014/main" id="{41FC0E54-F6C7-BC45-A61C-10245A3637DC}"/>
              </a:ext>
            </a:extLst>
          </p:cNvPr>
          <p:cNvSpPr>
            <a:spLocks noGrp="1"/>
          </p:cNvSpPr>
          <p:nvPr>
            <p:ph type="sldNum" sz="quarter" idx="12"/>
          </p:nvPr>
        </p:nvSpPr>
        <p:spPr/>
        <p:txBody>
          <a:bodyPr/>
          <a:lstStyle/>
          <a:p>
            <a:fld id="{6D22F896-40B5-4ADD-8801-0D06FADFA095}" type="slidenum">
              <a:rPr lang="en-US" smtClean="0"/>
              <a:t>7</a:t>
            </a:fld>
            <a:endParaRPr lang="en-US"/>
          </a:p>
        </p:txBody>
      </p:sp>
      <p:sp>
        <p:nvSpPr>
          <p:cNvPr id="7" name="TextBox 6">
            <a:extLst>
              <a:ext uri="{FF2B5EF4-FFF2-40B4-BE49-F238E27FC236}">
                <a16:creationId xmlns:a16="http://schemas.microsoft.com/office/drawing/2014/main" id="{D481BB88-9A2F-1C41-8F88-74F8BAC3FA20}"/>
              </a:ext>
            </a:extLst>
          </p:cNvPr>
          <p:cNvSpPr txBox="1"/>
          <p:nvPr/>
        </p:nvSpPr>
        <p:spPr>
          <a:xfrm>
            <a:off x="1141412" y="6452642"/>
            <a:ext cx="9998250" cy="261610"/>
          </a:xfrm>
          <a:prstGeom prst="rect">
            <a:avLst/>
          </a:prstGeom>
          <a:noFill/>
        </p:spPr>
        <p:txBody>
          <a:bodyPr wrap="none" rtlCol="0">
            <a:spAutoFit/>
          </a:bodyPr>
          <a:lstStyle/>
          <a:p>
            <a:r>
              <a:rPr lang="en-US" sz="1100"/>
              <a:t>[1] X. Xu </a:t>
            </a:r>
            <a:r>
              <a:rPr lang="en-US" sz="1100" i="1"/>
              <a:t>et al.</a:t>
            </a:r>
            <a:r>
              <a:rPr lang="en-US" sz="1100"/>
              <a:t>, “A Taxonomy of Blockchain-Based Systems for Architecture Design,” in </a:t>
            </a:r>
            <a:r>
              <a:rPr lang="en-US" sz="1100" i="1"/>
              <a:t>2017 IEEE International Conference on Software Architecture (ICSA)</a:t>
            </a:r>
            <a:r>
              <a:rPr lang="en-US" sz="1100"/>
              <a:t>, 2017, pp. 243–252.</a:t>
            </a:r>
          </a:p>
        </p:txBody>
      </p:sp>
    </p:spTree>
    <p:extLst>
      <p:ext uri="{BB962C8B-B14F-4D97-AF65-F5344CB8AC3E}">
        <p14:creationId xmlns:p14="http://schemas.microsoft.com/office/powerpoint/2010/main" val="694410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223"/>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086628"/>
            <a:ext cx="9905999" cy="3541714"/>
          </a:xfrm>
        </p:spPr>
        <p:txBody>
          <a:bodyPr>
            <a:normAutofit/>
          </a:bodyPr>
          <a:lstStyle/>
          <a:p>
            <a:pPr marL="0" indent="0">
              <a:buNone/>
            </a:pPr>
            <a:r>
              <a:rPr lang="en-US" b="1">
                <a:solidFill>
                  <a:schemeClr val="accent5"/>
                </a:solidFill>
              </a:rPr>
              <a:t>A Taxonomy of Blockchain-Based Systems for Architecture Design </a:t>
            </a:r>
            <a:r>
              <a:rPr lang="en-US" b="1" baseline="30000">
                <a:solidFill>
                  <a:schemeClr val="accent5"/>
                </a:solidFill>
              </a:rPr>
              <a:t>[1]</a:t>
            </a:r>
            <a:r>
              <a:rPr lang="en-US" b="1">
                <a:solidFill>
                  <a:schemeClr val="accent5"/>
                </a:solidFill>
              </a:rPr>
              <a:t> </a:t>
            </a:r>
          </a:p>
          <a:p>
            <a:pPr marL="0" indent="0">
              <a:buNone/>
            </a:pPr>
            <a:endParaRPr lang="en-US" b="1"/>
          </a:p>
          <a:p>
            <a:endParaRPr lang="en-US" b="1"/>
          </a:p>
        </p:txBody>
      </p:sp>
      <p:pic>
        <p:nvPicPr>
          <p:cNvPr id="6" name="Picture 5">
            <a:extLst>
              <a:ext uri="{FF2B5EF4-FFF2-40B4-BE49-F238E27FC236}">
                <a16:creationId xmlns:a16="http://schemas.microsoft.com/office/drawing/2014/main" id="{9E58D857-48F4-8C48-A849-7B2E35B025F4}"/>
              </a:ext>
            </a:extLst>
          </p:cNvPr>
          <p:cNvPicPr>
            <a:picLocks noChangeAspect="1"/>
          </p:cNvPicPr>
          <p:nvPr/>
        </p:nvPicPr>
        <p:blipFill>
          <a:blip r:embed="rId2"/>
          <a:stretch>
            <a:fillRect/>
          </a:stretch>
        </p:blipFill>
        <p:spPr>
          <a:xfrm>
            <a:off x="868363" y="1908360"/>
            <a:ext cx="10455275" cy="3376425"/>
          </a:xfrm>
          <a:prstGeom prst="rect">
            <a:avLst/>
          </a:prstGeom>
        </p:spPr>
      </p:pic>
      <p:sp>
        <p:nvSpPr>
          <p:cNvPr id="5" name="Slide Number Placeholder 4">
            <a:extLst>
              <a:ext uri="{FF2B5EF4-FFF2-40B4-BE49-F238E27FC236}">
                <a16:creationId xmlns:a16="http://schemas.microsoft.com/office/drawing/2014/main" id="{8FD68A15-C25F-1C45-89D4-F9852FA8694D}"/>
              </a:ext>
            </a:extLst>
          </p:cNvPr>
          <p:cNvSpPr>
            <a:spLocks noGrp="1"/>
          </p:cNvSpPr>
          <p:nvPr>
            <p:ph type="sldNum" sz="quarter" idx="12"/>
          </p:nvPr>
        </p:nvSpPr>
        <p:spPr/>
        <p:txBody>
          <a:bodyPr/>
          <a:lstStyle/>
          <a:p>
            <a:fld id="{6D22F896-40B5-4ADD-8801-0D06FADFA095}" type="slidenum">
              <a:rPr lang="en-US" smtClean="0"/>
              <a:t>8</a:t>
            </a:fld>
            <a:endParaRPr lang="en-US"/>
          </a:p>
        </p:txBody>
      </p:sp>
      <p:sp>
        <p:nvSpPr>
          <p:cNvPr id="7" name="TextBox 6">
            <a:extLst>
              <a:ext uri="{FF2B5EF4-FFF2-40B4-BE49-F238E27FC236}">
                <a16:creationId xmlns:a16="http://schemas.microsoft.com/office/drawing/2014/main" id="{FA336EF8-39F3-EE4C-B9EE-F75818748F8B}"/>
              </a:ext>
            </a:extLst>
          </p:cNvPr>
          <p:cNvSpPr txBox="1"/>
          <p:nvPr/>
        </p:nvSpPr>
        <p:spPr>
          <a:xfrm>
            <a:off x="1141412" y="6440761"/>
            <a:ext cx="9998250" cy="261610"/>
          </a:xfrm>
          <a:prstGeom prst="rect">
            <a:avLst/>
          </a:prstGeom>
          <a:noFill/>
        </p:spPr>
        <p:txBody>
          <a:bodyPr wrap="none" rtlCol="0">
            <a:spAutoFit/>
          </a:bodyPr>
          <a:lstStyle/>
          <a:p>
            <a:r>
              <a:rPr lang="en-US" sz="1100" dirty="0"/>
              <a:t>[1] X. Xu </a:t>
            </a:r>
            <a:r>
              <a:rPr lang="en-US" sz="1100" i="1" dirty="0"/>
              <a:t>et al.</a:t>
            </a:r>
            <a:r>
              <a:rPr lang="en-US" sz="1100" dirty="0"/>
              <a:t>, “A Taxonomy of Blockchain-Based Systems for Architecture Design,” in </a:t>
            </a:r>
            <a:r>
              <a:rPr lang="en-US" sz="1100" i="1" dirty="0"/>
              <a:t>2017 IEEE International Conference on Software Architecture (ICSA)</a:t>
            </a:r>
            <a:r>
              <a:rPr lang="en-US" sz="1100" dirty="0"/>
              <a:t>, 2017, pp. 243–252.</a:t>
            </a:r>
          </a:p>
        </p:txBody>
      </p:sp>
    </p:spTree>
    <p:extLst>
      <p:ext uri="{BB962C8B-B14F-4D97-AF65-F5344CB8AC3E}">
        <p14:creationId xmlns:p14="http://schemas.microsoft.com/office/powerpoint/2010/main" val="4052691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440620"/>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931946"/>
            <a:ext cx="9905999" cy="3697889"/>
          </a:xfrm>
        </p:spPr>
        <p:txBody>
          <a:bodyPr>
            <a:noAutofit/>
          </a:bodyPr>
          <a:lstStyle/>
          <a:p>
            <a:pPr marL="0" indent="0">
              <a:buNone/>
            </a:pPr>
            <a:r>
              <a:rPr lang="en-US" sz="2500" b="1" dirty="0">
                <a:solidFill>
                  <a:schemeClr val="accent5"/>
                </a:solidFill>
              </a:rPr>
              <a:t>Untangling Blockchain: A Data Processing View of Blockchain Systems</a:t>
            </a:r>
            <a:r>
              <a:rPr lang="en-US" sz="2500" b="1" baseline="30000" dirty="0">
                <a:solidFill>
                  <a:schemeClr val="accent5"/>
                </a:solidFill>
              </a:rPr>
              <a:t>[1]</a:t>
            </a:r>
          </a:p>
          <a:p>
            <a:r>
              <a:rPr lang="en-US" sz="2500" dirty="0"/>
              <a:t>Anh </a:t>
            </a:r>
            <a:r>
              <a:rPr lang="en-US" sz="2500" dirty="0" err="1"/>
              <a:t>Dinh</a:t>
            </a:r>
            <a:r>
              <a:rPr lang="en-US" sz="2500" dirty="0"/>
              <a:t> et al. argue that it is important to have an </a:t>
            </a:r>
            <a:r>
              <a:rPr lang="en-US" sz="2500" dirty="0">
                <a:solidFill>
                  <a:schemeClr val="accent5"/>
                </a:solidFill>
              </a:rPr>
              <a:t>understanding of what blockchains can offer</a:t>
            </a:r>
            <a:r>
              <a:rPr lang="en-US" sz="2500" dirty="0"/>
              <a:t>, specially with respect to their </a:t>
            </a:r>
            <a:r>
              <a:rPr lang="en-US" sz="2500" dirty="0">
                <a:solidFill>
                  <a:schemeClr val="accent5"/>
                </a:solidFill>
              </a:rPr>
              <a:t>data processing capabilities</a:t>
            </a:r>
            <a:r>
              <a:rPr lang="en-US" sz="2500" dirty="0"/>
              <a:t>.</a:t>
            </a:r>
          </a:p>
          <a:p>
            <a:r>
              <a:rPr lang="en-US" sz="2500" dirty="0"/>
              <a:t>They present </a:t>
            </a:r>
            <a:r>
              <a:rPr lang="en-US" sz="2500" dirty="0">
                <a:solidFill>
                  <a:schemeClr val="accent5"/>
                </a:solidFill>
              </a:rPr>
              <a:t>BLOCKBENCH</a:t>
            </a:r>
            <a:r>
              <a:rPr lang="en-US" sz="2500" dirty="0"/>
              <a:t>, a </a:t>
            </a:r>
            <a:r>
              <a:rPr lang="en-US" sz="2500" dirty="0">
                <a:solidFill>
                  <a:schemeClr val="accent5"/>
                </a:solidFill>
              </a:rPr>
              <a:t>benchmarking framework </a:t>
            </a:r>
            <a:r>
              <a:rPr lang="en-US" sz="2500" dirty="0"/>
              <a:t>for understanding the performance of private blockchains against data processing workloads.</a:t>
            </a:r>
          </a:p>
        </p:txBody>
      </p:sp>
      <p:sp>
        <p:nvSpPr>
          <p:cNvPr id="5" name="Slide Number Placeholder 4">
            <a:extLst>
              <a:ext uri="{FF2B5EF4-FFF2-40B4-BE49-F238E27FC236}">
                <a16:creationId xmlns:a16="http://schemas.microsoft.com/office/drawing/2014/main" id="{2594304D-F96F-2241-8C1D-0212155C9ED1}"/>
              </a:ext>
            </a:extLst>
          </p:cNvPr>
          <p:cNvSpPr>
            <a:spLocks noGrp="1"/>
          </p:cNvSpPr>
          <p:nvPr>
            <p:ph type="sldNum" sz="quarter" idx="12"/>
          </p:nvPr>
        </p:nvSpPr>
        <p:spPr>
          <a:xfrm>
            <a:off x="10276321" y="6062564"/>
            <a:ext cx="771089" cy="365125"/>
          </a:xfrm>
        </p:spPr>
        <p:txBody>
          <a:bodyPr/>
          <a:lstStyle/>
          <a:p>
            <a:fld id="{6D22F896-40B5-4ADD-8801-0D06FADFA095}" type="slidenum">
              <a:rPr lang="en-US" smtClean="0"/>
              <a:t>9</a:t>
            </a:fld>
            <a:endParaRPr lang="en-US"/>
          </a:p>
        </p:txBody>
      </p:sp>
      <p:sp>
        <p:nvSpPr>
          <p:cNvPr id="6" name="TextBox 5">
            <a:extLst>
              <a:ext uri="{FF2B5EF4-FFF2-40B4-BE49-F238E27FC236}">
                <a16:creationId xmlns:a16="http://schemas.microsoft.com/office/drawing/2014/main" id="{DFFFE884-B5C8-6442-A688-67AADAC8A622}"/>
              </a:ext>
            </a:extLst>
          </p:cNvPr>
          <p:cNvSpPr txBox="1"/>
          <p:nvPr/>
        </p:nvSpPr>
        <p:spPr>
          <a:xfrm>
            <a:off x="1141412" y="6372551"/>
            <a:ext cx="9950535" cy="430887"/>
          </a:xfrm>
          <a:prstGeom prst="rect">
            <a:avLst/>
          </a:prstGeom>
          <a:noFill/>
        </p:spPr>
        <p:txBody>
          <a:bodyPr wrap="square" rtlCol="0">
            <a:spAutoFit/>
          </a:bodyPr>
          <a:lstStyle/>
          <a:p>
            <a:r>
              <a:rPr lang="en-US" sz="1100" dirty="0"/>
              <a:t>[1] T. T. A. </a:t>
            </a:r>
            <a:r>
              <a:rPr lang="en-US" sz="1100" dirty="0" err="1"/>
              <a:t>Dinh</a:t>
            </a:r>
            <a:r>
              <a:rPr lang="en-US" sz="1100" dirty="0"/>
              <a:t>, R. Liu, M. Zhang, G. Chen, B. C. </a:t>
            </a:r>
            <a:r>
              <a:rPr lang="en-US" sz="1100" dirty="0" err="1"/>
              <a:t>Ooi</a:t>
            </a:r>
            <a:r>
              <a:rPr lang="en-US" sz="1100" dirty="0"/>
              <a:t>, and J. Wang, “Untangling Blockchain: A Data Processing View of Blockchain Systems,” </a:t>
            </a:r>
            <a:r>
              <a:rPr lang="en-US" sz="1100" i="1" dirty="0"/>
              <a:t>IEEE Trans. </a:t>
            </a:r>
            <a:r>
              <a:rPr lang="en-US" sz="1100" i="1" dirty="0" err="1"/>
              <a:t>Knowl</a:t>
            </a:r>
            <a:r>
              <a:rPr lang="en-US" sz="1100" i="1" dirty="0"/>
              <a:t>. Data Eng.</a:t>
            </a:r>
            <a:r>
              <a:rPr lang="en-US" sz="1100" dirty="0"/>
              <a:t>, vol. 30, no. 7, pp. 1366–1385, Jul. 2018.</a:t>
            </a:r>
          </a:p>
        </p:txBody>
      </p:sp>
    </p:spTree>
    <p:extLst>
      <p:ext uri="{BB962C8B-B14F-4D97-AF65-F5344CB8AC3E}">
        <p14:creationId xmlns:p14="http://schemas.microsoft.com/office/powerpoint/2010/main" val="6494378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{43EAD015-66A8-984E-A31A-4BF688CDB5E4}tf10001122</Template>
  <TotalTime>1937</TotalTime>
  <Words>2208</Words>
  <Application>Microsoft Macintosh PowerPoint</Application>
  <PresentationFormat>Widescreen</PresentationFormat>
  <Paragraphs>245</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Courier New</vt:lpstr>
      <vt:lpstr>Tw Cen MT</vt:lpstr>
      <vt:lpstr>Circuit</vt:lpstr>
      <vt:lpstr>Comparison of underlying data structures for distributed ledgers</vt:lpstr>
      <vt:lpstr>Context</vt:lpstr>
      <vt:lpstr>Research problem</vt:lpstr>
      <vt:lpstr>Goals</vt:lpstr>
      <vt:lpstr>Plan for 2019-10</vt:lpstr>
      <vt:lpstr>Questions  What Can Blockchains Do?  What can’t they do?</vt:lpstr>
      <vt:lpstr>State of the art - evaluation of blockchain</vt:lpstr>
      <vt:lpstr>State of the art – evaluation of blockchain</vt:lpstr>
      <vt:lpstr>State of the art – evaluation of blockchain</vt:lpstr>
      <vt:lpstr>State of the art – evaluation of blockchain</vt:lpstr>
      <vt:lpstr>State of the art – evaluation of blockchain</vt:lpstr>
      <vt:lpstr>Distributed Ledgers</vt:lpstr>
      <vt:lpstr>Data Structure implementations</vt:lpstr>
      <vt:lpstr>Go in a Nutshell</vt:lpstr>
      <vt:lpstr>Go in a nutshell</vt:lpstr>
      <vt:lpstr>Data structure implementations</vt:lpstr>
      <vt:lpstr>P2p Code</vt:lpstr>
      <vt:lpstr>Underlying Data Structures for Distributed Ledgers</vt:lpstr>
      <vt:lpstr>PowerPoint Presentation</vt:lpstr>
      <vt:lpstr>PowerPoint Presentation</vt:lpstr>
      <vt:lpstr>PowerPoint Presentation</vt:lpstr>
      <vt:lpstr>PowerPoint Presentation</vt:lpstr>
      <vt:lpstr>Underlying Data Structures for Distributed Ledgers</vt:lpstr>
      <vt:lpstr>PowerPoint Presentation</vt:lpstr>
      <vt:lpstr>Data structure Validation</vt:lpstr>
      <vt:lpstr>Data structure Validation</vt:lpstr>
      <vt:lpstr>Data structure Validation</vt:lpstr>
      <vt:lpstr>Data structure Validation</vt:lpstr>
      <vt:lpstr>Data structure Validation</vt:lpstr>
      <vt:lpstr>Data structure Validation</vt:lpstr>
      <vt:lpstr>Data structure Validation</vt:lpstr>
      <vt:lpstr>Data structure Validation</vt:lpstr>
      <vt:lpstr>Data structure Validation</vt:lpstr>
      <vt:lpstr>Pool of Evaluators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Evaluación de Blockchain</dc:title>
  <dc:creator>Sebastian Sanchez Galiano</dc:creator>
  <cp:lastModifiedBy>Sebastian Sanchez Galiano</cp:lastModifiedBy>
  <cp:revision>206</cp:revision>
  <cp:lastPrinted>2018-11-27T23:38:49Z</cp:lastPrinted>
  <dcterms:created xsi:type="dcterms:W3CDTF">2018-09-09T23:13:17Z</dcterms:created>
  <dcterms:modified xsi:type="dcterms:W3CDTF">2019-03-18T16:56:27Z</dcterms:modified>
</cp:coreProperties>
</file>